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handoutMasterIdLst>
    <p:handoutMasterId r:id="rId31"/>
  </p:handoutMasterIdLst>
  <p:sldIdLst>
    <p:sldId id="269" r:id="rId2"/>
    <p:sldId id="545" r:id="rId3"/>
    <p:sldId id="558" r:id="rId4"/>
    <p:sldId id="562" r:id="rId5"/>
    <p:sldId id="563" r:id="rId6"/>
    <p:sldId id="556" r:id="rId7"/>
    <p:sldId id="546" r:id="rId8"/>
    <p:sldId id="547" r:id="rId9"/>
    <p:sldId id="574" r:id="rId10"/>
    <p:sldId id="548" r:id="rId11"/>
    <p:sldId id="557" r:id="rId12"/>
    <p:sldId id="569" r:id="rId13"/>
    <p:sldId id="550" r:id="rId14"/>
    <p:sldId id="551" r:id="rId15"/>
    <p:sldId id="552" r:id="rId16"/>
    <p:sldId id="553" r:id="rId17"/>
    <p:sldId id="559" r:id="rId18"/>
    <p:sldId id="561" r:id="rId19"/>
    <p:sldId id="564" r:id="rId20"/>
    <p:sldId id="565" r:id="rId21"/>
    <p:sldId id="566" r:id="rId22"/>
    <p:sldId id="567" r:id="rId23"/>
    <p:sldId id="568" r:id="rId24"/>
    <p:sldId id="571" r:id="rId25"/>
    <p:sldId id="572" r:id="rId26"/>
    <p:sldId id="573" r:id="rId27"/>
    <p:sldId id="537" r:id="rId28"/>
    <p:sldId id="570" r:id="rId29"/>
  </p:sldIdLst>
  <p:sldSz cx="12192000" cy="6858000"/>
  <p:notesSz cx="9144000" cy="6858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72"/>
    <p:restoredTop sz="88349"/>
  </p:normalViewPr>
  <p:slideViewPr>
    <p:cSldViewPr>
      <p:cViewPr varScale="1">
        <p:scale>
          <a:sx n="101" d="100"/>
          <a:sy n="101" d="100"/>
        </p:scale>
        <p:origin x="224" y="392"/>
      </p:cViewPr>
      <p:guideLst>
        <p:guide orient="horz" pos="288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78" d="100"/>
          <a:sy n="78" d="100"/>
        </p:scale>
        <p:origin x="675" y="41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010DEE9-6C06-DD40-806B-00B370C0D9C5}" type="doc">
      <dgm:prSet loTypeId="urn:microsoft.com/office/officeart/2005/8/layout/process4" loCatId="cycle" qsTypeId="urn:microsoft.com/office/officeart/2005/8/quickstyle/simple1" qsCatId="simple" csTypeId="urn:microsoft.com/office/officeart/2005/8/colors/accent1_1" csCatId="accent1"/>
      <dgm:spPr/>
      <dgm:t>
        <a:bodyPr/>
        <a:lstStyle/>
        <a:p>
          <a:endParaRPr lang="zh-CN" altLang="en-US"/>
        </a:p>
      </dgm:t>
    </dgm:pt>
    <dgm:pt modelId="{1AA59296-6CC7-764B-B653-F5E7310F8E97}">
      <dgm:prSet/>
      <dgm:spPr/>
      <dgm:t>
        <a:bodyPr/>
        <a:lstStyle/>
        <a:p>
          <a:r>
            <a:rPr kumimoji="1" lang="zh-CN" b="0" i="0"/>
            <a:t>公司或项目概要</a:t>
          </a:r>
          <a:endParaRPr lang="zh-CN"/>
        </a:p>
      </dgm:t>
    </dgm:pt>
    <dgm:pt modelId="{39C11D33-2C35-8C49-A54D-3EE405B7CC13}" type="parTrans" cxnId="{C371B61B-79D2-0747-A9FD-2090115C61BD}">
      <dgm:prSet/>
      <dgm:spPr/>
      <dgm:t>
        <a:bodyPr/>
        <a:lstStyle/>
        <a:p>
          <a:endParaRPr lang="zh-CN" altLang="en-US"/>
        </a:p>
      </dgm:t>
    </dgm:pt>
    <dgm:pt modelId="{3E339322-2EE7-124B-9528-3CE7F1FDC33B}" type="sibTrans" cxnId="{C371B61B-79D2-0747-A9FD-2090115C61BD}">
      <dgm:prSet/>
      <dgm:spPr/>
      <dgm:t>
        <a:bodyPr/>
        <a:lstStyle/>
        <a:p>
          <a:endParaRPr lang="zh-CN" altLang="en-US"/>
        </a:p>
      </dgm:t>
    </dgm:pt>
    <dgm:pt modelId="{8943A543-F828-7C47-A2DF-C0DC9E472D52}">
      <dgm:prSet/>
      <dgm:spPr/>
      <dgm:t>
        <a:bodyPr/>
        <a:lstStyle/>
        <a:p>
          <a:r>
            <a:rPr kumimoji="1" lang="zh-CN" b="0" i="0"/>
            <a:t>目标客户及痛点</a:t>
          </a:r>
          <a:endParaRPr lang="zh-CN"/>
        </a:p>
      </dgm:t>
    </dgm:pt>
    <dgm:pt modelId="{483DE117-7061-8248-9882-E5429B332050}" type="parTrans" cxnId="{59074C56-B8E2-C249-82B7-DB6A2371E06D}">
      <dgm:prSet/>
      <dgm:spPr/>
      <dgm:t>
        <a:bodyPr/>
        <a:lstStyle/>
        <a:p>
          <a:endParaRPr lang="zh-CN" altLang="en-US"/>
        </a:p>
      </dgm:t>
    </dgm:pt>
    <dgm:pt modelId="{08AABB70-E04D-AF49-97F0-696B2E241E94}" type="sibTrans" cxnId="{59074C56-B8E2-C249-82B7-DB6A2371E06D}">
      <dgm:prSet/>
      <dgm:spPr/>
      <dgm:t>
        <a:bodyPr/>
        <a:lstStyle/>
        <a:p>
          <a:endParaRPr lang="zh-CN" altLang="en-US"/>
        </a:p>
      </dgm:t>
    </dgm:pt>
    <dgm:pt modelId="{AA6471FA-44D3-9642-B64E-89E4DB9DA25B}">
      <dgm:prSet/>
      <dgm:spPr/>
      <dgm:t>
        <a:bodyPr/>
        <a:lstStyle/>
        <a:p>
          <a:r>
            <a:rPr kumimoji="1" lang="zh-CN" b="0" i="0"/>
            <a:t>你的解决方案或产品</a:t>
          </a:r>
          <a:endParaRPr lang="zh-CN"/>
        </a:p>
      </dgm:t>
    </dgm:pt>
    <dgm:pt modelId="{B283B629-6283-9D44-B9E3-801764BCF792}" type="parTrans" cxnId="{BAF59DF1-F929-694F-978C-364C20FEC77C}">
      <dgm:prSet/>
      <dgm:spPr/>
      <dgm:t>
        <a:bodyPr/>
        <a:lstStyle/>
        <a:p>
          <a:endParaRPr lang="zh-CN" altLang="en-US"/>
        </a:p>
      </dgm:t>
    </dgm:pt>
    <dgm:pt modelId="{6736FBFD-72A8-2A44-88D2-703913F898E8}" type="sibTrans" cxnId="{BAF59DF1-F929-694F-978C-364C20FEC77C}">
      <dgm:prSet/>
      <dgm:spPr/>
      <dgm:t>
        <a:bodyPr/>
        <a:lstStyle/>
        <a:p>
          <a:endParaRPr lang="zh-CN" altLang="en-US"/>
        </a:p>
      </dgm:t>
    </dgm:pt>
    <dgm:pt modelId="{A08FAFFC-3635-4C4A-B7C6-7479D202ABB3}">
      <dgm:prSet/>
      <dgm:spPr/>
      <dgm:t>
        <a:bodyPr/>
        <a:lstStyle/>
        <a:p>
          <a:r>
            <a:rPr kumimoji="1" lang="zh-CN" b="0" i="0"/>
            <a:t>市场机会的选择时机</a:t>
          </a:r>
          <a:endParaRPr lang="zh-CN"/>
        </a:p>
      </dgm:t>
    </dgm:pt>
    <dgm:pt modelId="{716E5B30-37C6-244B-B75B-0677F25E704A}" type="parTrans" cxnId="{93CF9B4D-6437-A046-9DC9-0F8B23C48838}">
      <dgm:prSet/>
      <dgm:spPr/>
      <dgm:t>
        <a:bodyPr/>
        <a:lstStyle/>
        <a:p>
          <a:endParaRPr lang="zh-CN" altLang="en-US"/>
        </a:p>
      </dgm:t>
    </dgm:pt>
    <dgm:pt modelId="{3E22A288-741C-1F4E-B9FA-90059AE13FBA}" type="sibTrans" cxnId="{93CF9B4D-6437-A046-9DC9-0F8B23C48838}">
      <dgm:prSet/>
      <dgm:spPr/>
      <dgm:t>
        <a:bodyPr/>
        <a:lstStyle/>
        <a:p>
          <a:endParaRPr lang="zh-CN" altLang="en-US"/>
        </a:p>
      </dgm:t>
    </dgm:pt>
    <dgm:pt modelId="{763E891D-FA2F-664F-BE5F-62C506202DFB}">
      <dgm:prSet/>
      <dgm:spPr/>
      <dgm:t>
        <a:bodyPr/>
        <a:lstStyle/>
        <a:p>
          <a:r>
            <a:rPr kumimoji="1" lang="zh-CN" b="0" i="0"/>
            <a:t>目标市场规模及边界</a:t>
          </a:r>
          <a:endParaRPr lang="zh-CN"/>
        </a:p>
      </dgm:t>
    </dgm:pt>
    <dgm:pt modelId="{6B3DF690-1914-9E42-8D6B-EF195BC94EB5}" type="parTrans" cxnId="{0B10A0E1-E14E-9845-84F3-28B9B7656D23}">
      <dgm:prSet/>
      <dgm:spPr/>
      <dgm:t>
        <a:bodyPr/>
        <a:lstStyle/>
        <a:p>
          <a:endParaRPr lang="zh-CN" altLang="en-US"/>
        </a:p>
      </dgm:t>
    </dgm:pt>
    <dgm:pt modelId="{63E2485D-D6C4-2845-AC91-BF84D430D57F}" type="sibTrans" cxnId="{0B10A0E1-E14E-9845-84F3-28B9B7656D23}">
      <dgm:prSet/>
      <dgm:spPr/>
      <dgm:t>
        <a:bodyPr/>
        <a:lstStyle/>
        <a:p>
          <a:endParaRPr lang="zh-CN" altLang="en-US"/>
        </a:p>
      </dgm:t>
    </dgm:pt>
    <dgm:pt modelId="{27F7CA4C-6396-B54A-83A9-2D47177D3DBA}">
      <dgm:prSet/>
      <dgm:spPr/>
      <dgm:t>
        <a:bodyPr/>
        <a:lstStyle/>
        <a:p>
          <a:r>
            <a:rPr kumimoji="1" lang="zh-CN" b="0" i="0"/>
            <a:t>竞品和对比</a:t>
          </a:r>
          <a:endParaRPr lang="zh-CN"/>
        </a:p>
      </dgm:t>
    </dgm:pt>
    <dgm:pt modelId="{4DB55938-D88C-E742-A01F-3FCFF474DCA2}" type="parTrans" cxnId="{9FE17468-2668-F54E-B555-B28320502A80}">
      <dgm:prSet/>
      <dgm:spPr/>
      <dgm:t>
        <a:bodyPr/>
        <a:lstStyle/>
        <a:p>
          <a:endParaRPr lang="zh-CN" altLang="en-US"/>
        </a:p>
      </dgm:t>
    </dgm:pt>
    <dgm:pt modelId="{A3237367-0211-904F-B547-534A0DCAFF0A}" type="sibTrans" cxnId="{9FE17468-2668-F54E-B555-B28320502A80}">
      <dgm:prSet/>
      <dgm:spPr/>
      <dgm:t>
        <a:bodyPr/>
        <a:lstStyle/>
        <a:p>
          <a:endParaRPr lang="zh-CN" altLang="en-US"/>
        </a:p>
      </dgm:t>
    </dgm:pt>
    <dgm:pt modelId="{3B19CBC1-1CB0-E043-9C19-D7DF6E597309}">
      <dgm:prSet/>
      <dgm:spPr/>
      <dgm:t>
        <a:bodyPr/>
        <a:lstStyle/>
        <a:p>
          <a:r>
            <a:rPr kumimoji="1" lang="zh-CN" b="0" i="0"/>
            <a:t>商业模式</a:t>
          </a:r>
          <a:endParaRPr lang="zh-CN"/>
        </a:p>
      </dgm:t>
    </dgm:pt>
    <dgm:pt modelId="{D186A7EF-40C1-FF48-A39C-77D8A758ED97}" type="parTrans" cxnId="{8451D1A6-5E3D-D345-B30E-C3B7E1125010}">
      <dgm:prSet/>
      <dgm:spPr/>
      <dgm:t>
        <a:bodyPr/>
        <a:lstStyle/>
        <a:p>
          <a:endParaRPr lang="zh-CN" altLang="en-US"/>
        </a:p>
      </dgm:t>
    </dgm:pt>
    <dgm:pt modelId="{8657A894-D4D6-EE48-9CB6-6B52E64F429C}" type="sibTrans" cxnId="{8451D1A6-5E3D-D345-B30E-C3B7E1125010}">
      <dgm:prSet/>
      <dgm:spPr/>
      <dgm:t>
        <a:bodyPr/>
        <a:lstStyle/>
        <a:p>
          <a:endParaRPr lang="zh-CN" altLang="en-US"/>
        </a:p>
      </dgm:t>
    </dgm:pt>
    <dgm:pt modelId="{5D81CF3D-8935-B746-9195-D34A98A45BC5}">
      <dgm:prSet/>
      <dgm:spPr/>
      <dgm:t>
        <a:bodyPr/>
        <a:lstStyle/>
        <a:p>
          <a:r>
            <a:rPr kumimoji="1" lang="zh-CN" b="0" i="0"/>
            <a:t>核心团队和架构</a:t>
          </a:r>
          <a:endParaRPr lang="zh-CN"/>
        </a:p>
      </dgm:t>
    </dgm:pt>
    <dgm:pt modelId="{8564169C-325C-0846-A9C6-F4D320997629}" type="parTrans" cxnId="{C0C634B3-5B34-9B45-BD67-CF59AEFC4E7D}">
      <dgm:prSet/>
      <dgm:spPr/>
      <dgm:t>
        <a:bodyPr/>
        <a:lstStyle/>
        <a:p>
          <a:endParaRPr lang="zh-CN" altLang="en-US"/>
        </a:p>
      </dgm:t>
    </dgm:pt>
    <dgm:pt modelId="{1230F4A2-721E-A14E-B65A-2F871C5C191B}" type="sibTrans" cxnId="{C0C634B3-5B34-9B45-BD67-CF59AEFC4E7D}">
      <dgm:prSet/>
      <dgm:spPr/>
      <dgm:t>
        <a:bodyPr/>
        <a:lstStyle/>
        <a:p>
          <a:endParaRPr lang="zh-CN" altLang="en-US"/>
        </a:p>
      </dgm:t>
    </dgm:pt>
    <dgm:pt modelId="{23C95360-9CE1-4F40-84F4-5EF33FBFC5A7}">
      <dgm:prSet/>
      <dgm:spPr/>
      <dgm:t>
        <a:bodyPr/>
        <a:lstStyle/>
        <a:p>
          <a:r>
            <a:rPr kumimoji="1" lang="zh-CN" b="0" i="0"/>
            <a:t>财务及运营情况</a:t>
          </a:r>
          <a:endParaRPr lang="zh-CN"/>
        </a:p>
      </dgm:t>
    </dgm:pt>
    <dgm:pt modelId="{6EC4FFAC-79CA-CD4F-9AE8-EE7F97055941}" type="parTrans" cxnId="{22EE5AA7-BF9E-294B-9DB4-C966748BF96A}">
      <dgm:prSet/>
      <dgm:spPr/>
      <dgm:t>
        <a:bodyPr/>
        <a:lstStyle/>
        <a:p>
          <a:endParaRPr lang="zh-CN" altLang="en-US"/>
        </a:p>
      </dgm:t>
    </dgm:pt>
    <dgm:pt modelId="{35BC0322-0E92-4245-BBF5-23C40748A2EF}" type="sibTrans" cxnId="{22EE5AA7-BF9E-294B-9DB4-C966748BF96A}">
      <dgm:prSet/>
      <dgm:spPr/>
      <dgm:t>
        <a:bodyPr/>
        <a:lstStyle/>
        <a:p>
          <a:endParaRPr lang="zh-CN" altLang="en-US"/>
        </a:p>
      </dgm:t>
    </dgm:pt>
    <dgm:pt modelId="{DBC7D957-79A3-D147-946B-4D21D39ABAB1}">
      <dgm:prSet/>
      <dgm:spPr/>
      <dgm:t>
        <a:bodyPr/>
        <a:lstStyle/>
        <a:p>
          <a:r>
            <a:rPr kumimoji="1" lang="zh-CN" b="0" i="0"/>
            <a:t>愿景和发展规划</a:t>
          </a:r>
          <a:endParaRPr lang="zh-CN"/>
        </a:p>
      </dgm:t>
    </dgm:pt>
    <dgm:pt modelId="{9BBAD251-70BE-F840-BB9F-2EF6C93A316E}" type="parTrans" cxnId="{267D185B-B8D6-284F-890E-292F77A43071}">
      <dgm:prSet/>
      <dgm:spPr/>
      <dgm:t>
        <a:bodyPr/>
        <a:lstStyle/>
        <a:p>
          <a:endParaRPr lang="zh-CN" altLang="en-US"/>
        </a:p>
      </dgm:t>
    </dgm:pt>
    <dgm:pt modelId="{F08B2FCC-A41D-DA4E-BF56-454C10965173}" type="sibTrans" cxnId="{267D185B-B8D6-284F-890E-292F77A43071}">
      <dgm:prSet/>
      <dgm:spPr/>
      <dgm:t>
        <a:bodyPr/>
        <a:lstStyle/>
        <a:p>
          <a:endParaRPr lang="zh-CN" altLang="en-US"/>
        </a:p>
      </dgm:t>
    </dgm:pt>
    <dgm:pt modelId="{0321EE4F-E6E6-B947-998F-B9F426673470}">
      <dgm:prSet/>
      <dgm:spPr/>
      <dgm:t>
        <a:bodyPr/>
        <a:lstStyle/>
        <a:p>
          <a:r>
            <a:rPr kumimoji="1" lang="zh-CN" b="0" i="0" dirty="0"/>
            <a:t>融资计划</a:t>
          </a:r>
          <a:endParaRPr lang="zh-CN" dirty="0"/>
        </a:p>
      </dgm:t>
    </dgm:pt>
    <dgm:pt modelId="{DCD44B4F-8140-EE45-AFCD-AC837AC7FED4}" type="parTrans" cxnId="{4DB181F2-70E7-7C4A-9221-FE6BC129D103}">
      <dgm:prSet/>
      <dgm:spPr/>
      <dgm:t>
        <a:bodyPr/>
        <a:lstStyle/>
        <a:p>
          <a:endParaRPr lang="zh-CN" altLang="en-US"/>
        </a:p>
      </dgm:t>
    </dgm:pt>
    <dgm:pt modelId="{3354752B-BB17-3143-89A7-C9C686C3B4C1}" type="sibTrans" cxnId="{4DB181F2-70E7-7C4A-9221-FE6BC129D103}">
      <dgm:prSet/>
      <dgm:spPr/>
      <dgm:t>
        <a:bodyPr/>
        <a:lstStyle/>
        <a:p>
          <a:endParaRPr lang="zh-CN" altLang="en-US"/>
        </a:p>
      </dgm:t>
    </dgm:pt>
    <dgm:pt modelId="{53F62E85-A949-DB4A-B280-65C7D930F35A}" type="pres">
      <dgm:prSet presAssocID="{9010DEE9-6C06-DD40-806B-00B370C0D9C5}" presName="Name0" presStyleCnt="0">
        <dgm:presLayoutVars>
          <dgm:dir/>
          <dgm:animLvl val="lvl"/>
          <dgm:resizeHandles val="exact"/>
        </dgm:presLayoutVars>
      </dgm:prSet>
      <dgm:spPr/>
    </dgm:pt>
    <dgm:pt modelId="{EE88ED24-B3F4-4C4B-8D2E-B6C31DC559A0}" type="pres">
      <dgm:prSet presAssocID="{0321EE4F-E6E6-B947-998F-B9F426673470}" presName="boxAndChildren" presStyleCnt="0"/>
      <dgm:spPr/>
    </dgm:pt>
    <dgm:pt modelId="{F9F998FE-3DF5-AF4E-8FE9-6F0EBFD4728D}" type="pres">
      <dgm:prSet presAssocID="{0321EE4F-E6E6-B947-998F-B9F426673470}" presName="parentTextBox" presStyleLbl="node1" presStyleIdx="0" presStyleCnt="11"/>
      <dgm:spPr/>
    </dgm:pt>
    <dgm:pt modelId="{A73108A5-E46A-6E42-9F3E-C8CDB9F03931}" type="pres">
      <dgm:prSet presAssocID="{F08B2FCC-A41D-DA4E-BF56-454C10965173}" presName="sp" presStyleCnt="0"/>
      <dgm:spPr/>
    </dgm:pt>
    <dgm:pt modelId="{1E572533-A89E-0840-A17B-FCC8D2283716}" type="pres">
      <dgm:prSet presAssocID="{DBC7D957-79A3-D147-946B-4D21D39ABAB1}" presName="arrowAndChildren" presStyleCnt="0"/>
      <dgm:spPr/>
    </dgm:pt>
    <dgm:pt modelId="{6F9D2F20-6727-3A41-A0A2-AD46FADF39EA}" type="pres">
      <dgm:prSet presAssocID="{DBC7D957-79A3-D147-946B-4D21D39ABAB1}" presName="parentTextArrow" presStyleLbl="node1" presStyleIdx="1" presStyleCnt="11"/>
      <dgm:spPr/>
    </dgm:pt>
    <dgm:pt modelId="{78BABBA9-34BF-F94F-A1A0-EDAEE7718F48}" type="pres">
      <dgm:prSet presAssocID="{35BC0322-0E92-4245-BBF5-23C40748A2EF}" presName="sp" presStyleCnt="0"/>
      <dgm:spPr/>
    </dgm:pt>
    <dgm:pt modelId="{D5D9BA0C-9D60-4045-8C06-BEB76A312A14}" type="pres">
      <dgm:prSet presAssocID="{23C95360-9CE1-4F40-84F4-5EF33FBFC5A7}" presName="arrowAndChildren" presStyleCnt="0"/>
      <dgm:spPr/>
    </dgm:pt>
    <dgm:pt modelId="{9197CFAE-BDDD-4041-94B3-EC2402F7D385}" type="pres">
      <dgm:prSet presAssocID="{23C95360-9CE1-4F40-84F4-5EF33FBFC5A7}" presName="parentTextArrow" presStyleLbl="node1" presStyleIdx="2" presStyleCnt="11"/>
      <dgm:spPr/>
    </dgm:pt>
    <dgm:pt modelId="{1A115362-91F8-AA4A-B917-DCEB3B7AEAB2}" type="pres">
      <dgm:prSet presAssocID="{1230F4A2-721E-A14E-B65A-2F871C5C191B}" presName="sp" presStyleCnt="0"/>
      <dgm:spPr/>
    </dgm:pt>
    <dgm:pt modelId="{42FC94C2-3DE1-4240-9B9A-562EF25BE450}" type="pres">
      <dgm:prSet presAssocID="{5D81CF3D-8935-B746-9195-D34A98A45BC5}" presName="arrowAndChildren" presStyleCnt="0"/>
      <dgm:spPr/>
    </dgm:pt>
    <dgm:pt modelId="{E4ECCB9C-D4EE-704C-AD4D-7F760F0FCFB0}" type="pres">
      <dgm:prSet presAssocID="{5D81CF3D-8935-B746-9195-D34A98A45BC5}" presName="parentTextArrow" presStyleLbl="node1" presStyleIdx="3" presStyleCnt="11"/>
      <dgm:spPr/>
    </dgm:pt>
    <dgm:pt modelId="{C8A1568C-230E-8B4C-A682-D6C624EA7493}" type="pres">
      <dgm:prSet presAssocID="{8657A894-D4D6-EE48-9CB6-6B52E64F429C}" presName="sp" presStyleCnt="0"/>
      <dgm:spPr/>
    </dgm:pt>
    <dgm:pt modelId="{947186BE-CE8F-EA41-8F7A-3FD4A41E4C80}" type="pres">
      <dgm:prSet presAssocID="{3B19CBC1-1CB0-E043-9C19-D7DF6E597309}" presName="arrowAndChildren" presStyleCnt="0"/>
      <dgm:spPr/>
    </dgm:pt>
    <dgm:pt modelId="{5B3274F5-C08A-1142-8667-4DACBF1C9C56}" type="pres">
      <dgm:prSet presAssocID="{3B19CBC1-1CB0-E043-9C19-D7DF6E597309}" presName="parentTextArrow" presStyleLbl="node1" presStyleIdx="4" presStyleCnt="11"/>
      <dgm:spPr/>
    </dgm:pt>
    <dgm:pt modelId="{57779C2F-B67F-B444-BB73-0ED1D8CB7798}" type="pres">
      <dgm:prSet presAssocID="{A3237367-0211-904F-B547-534A0DCAFF0A}" presName="sp" presStyleCnt="0"/>
      <dgm:spPr/>
    </dgm:pt>
    <dgm:pt modelId="{F176E2C1-4DE0-7E43-B18E-EBCDE804301C}" type="pres">
      <dgm:prSet presAssocID="{27F7CA4C-6396-B54A-83A9-2D47177D3DBA}" presName="arrowAndChildren" presStyleCnt="0"/>
      <dgm:spPr/>
    </dgm:pt>
    <dgm:pt modelId="{29460F22-A31E-A24E-8327-16BD47AB9D4E}" type="pres">
      <dgm:prSet presAssocID="{27F7CA4C-6396-B54A-83A9-2D47177D3DBA}" presName="parentTextArrow" presStyleLbl="node1" presStyleIdx="5" presStyleCnt="11"/>
      <dgm:spPr/>
    </dgm:pt>
    <dgm:pt modelId="{6E3CAE83-C4B4-EC49-8EE7-82D45CA01850}" type="pres">
      <dgm:prSet presAssocID="{63E2485D-D6C4-2845-AC91-BF84D430D57F}" presName="sp" presStyleCnt="0"/>
      <dgm:spPr/>
    </dgm:pt>
    <dgm:pt modelId="{C95BCF49-0EC9-6D4A-977F-03BEA5D45A0A}" type="pres">
      <dgm:prSet presAssocID="{763E891D-FA2F-664F-BE5F-62C506202DFB}" presName="arrowAndChildren" presStyleCnt="0"/>
      <dgm:spPr/>
    </dgm:pt>
    <dgm:pt modelId="{589E0FE4-5A20-A04C-BEF2-879145740CC2}" type="pres">
      <dgm:prSet presAssocID="{763E891D-FA2F-664F-BE5F-62C506202DFB}" presName="parentTextArrow" presStyleLbl="node1" presStyleIdx="6" presStyleCnt="11"/>
      <dgm:spPr/>
    </dgm:pt>
    <dgm:pt modelId="{235AF838-C554-134E-924F-707C8AF1290B}" type="pres">
      <dgm:prSet presAssocID="{3E22A288-741C-1F4E-B9FA-90059AE13FBA}" presName="sp" presStyleCnt="0"/>
      <dgm:spPr/>
    </dgm:pt>
    <dgm:pt modelId="{D389F0FC-2943-D34E-8122-CEFB4A7187B2}" type="pres">
      <dgm:prSet presAssocID="{A08FAFFC-3635-4C4A-B7C6-7479D202ABB3}" presName="arrowAndChildren" presStyleCnt="0"/>
      <dgm:spPr/>
    </dgm:pt>
    <dgm:pt modelId="{B656E942-0EBB-C544-B298-7EAC3163127A}" type="pres">
      <dgm:prSet presAssocID="{A08FAFFC-3635-4C4A-B7C6-7479D202ABB3}" presName="parentTextArrow" presStyleLbl="node1" presStyleIdx="7" presStyleCnt="11"/>
      <dgm:spPr/>
    </dgm:pt>
    <dgm:pt modelId="{E3566FB2-6014-4746-A6E1-4234D56AFD1E}" type="pres">
      <dgm:prSet presAssocID="{6736FBFD-72A8-2A44-88D2-703913F898E8}" presName="sp" presStyleCnt="0"/>
      <dgm:spPr/>
    </dgm:pt>
    <dgm:pt modelId="{E117FFD1-B564-3D49-8F13-63B5E369BEA0}" type="pres">
      <dgm:prSet presAssocID="{AA6471FA-44D3-9642-B64E-89E4DB9DA25B}" presName="arrowAndChildren" presStyleCnt="0"/>
      <dgm:spPr/>
    </dgm:pt>
    <dgm:pt modelId="{68D50A0B-D58F-AC45-8B15-A09613D1C49D}" type="pres">
      <dgm:prSet presAssocID="{AA6471FA-44D3-9642-B64E-89E4DB9DA25B}" presName="parentTextArrow" presStyleLbl="node1" presStyleIdx="8" presStyleCnt="11"/>
      <dgm:spPr/>
    </dgm:pt>
    <dgm:pt modelId="{3E686268-A073-1B42-A86E-E20539103748}" type="pres">
      <dgm:prSet presAssocID="{08AABB70-E04D-AF49-97F0-696B2E241E94}" presName="sp" presStyleCnt="0"/>
      <dgm:spPr/>
    </dgm:pt>
    <dgm:pt modelId="{866BDB48-A232-5743-AD22-9CC7B9D232E2}" type="pres">
      <dgm:prSet presAssocID="{8943A543-F828-7C47-A2DF-C0DC9E472D52}" presName="arrowAndChildren" presStyleCnt="0"/>
      <dgm:spPr/>
    </dgm:pt>
    <dgm:pt modelId="{0F1B01A0-9690-0D45-A492-440F9B65558C}" type="pres">
      <dgm:prSet presAssocID="{8943A543-F828-7C47-A2DF-C0DC9E472D52}" presName="parentTextArrow" presStyleLbl="node1" presStyleIdx="9" presStyleCnt="11"/>
      <dgm:spPr/>
    </dgm:pt>
    <dgm:pt modelId="{A889F64B-32F5-0D41-941D-273AA6D87A9C}" type="pres">
      <dgm:prSet presAssocID="{3E339322-2EE7-124B-9528-3CE7F1FDC33B}" presName="sp" presStyleCnt="0"/>
      <dgm:spPr/>
    </dgm:pt>
    <dgm:pt modelId="{3C798C82-82B9-3C40-8D0B-C2308E5BFEC1}" type="pres">
      <dgm:prSet presAssocID="{1AA59296-6CC7-764B-B653-F5E7310F8E97}" presName="arrowAndChildren" presStyleCnt="0"/>
      <dgm:spPr/>
    </dgm:pt>
    <dgm:pt modelId="{8FF14586-7839-F44F-8450-88499C5086B3}" type="pres">
      <dgm:prSet presAssocID="{1AA59296-6CC7-764B-B653-F5E7310F8E97}" presName="parentTextArrow" presStyleLbl="node1" presStyleIdx="10" presStyleCnt="11"/>
      <dgm:spPr/>
    </dgm:pt>
  </dgm:ptLst>
  <dgm:cxnLst>
    <dgm:cxn modelId="{C371B61B-79D2-0747-A9FD-2090115C61BD}" srcId="{9010DEE9-6C06-DD40-806B-00B370C0D9C5}" destId="{1AA59296-6CC7-764B-B653-F5E7310F8E97}" srcOrd="0" destOrd="0" parTransId="{39C11D33-2C35-8C49-A54D-3EE405B7CC13}" sibTransId="{3E339322-2EE7-124B-9528-3CE7F1FDC33B}"/>
    <dgm:cxn modelId="{9B581E27-8D7D-3E42-AFCF-9EEA384924CE}" type="presOf" srcId="{23C95360-9CE1-4F40-84F4-5EF33FBFC5A7}" destId="{9197CFAE-BDDD-4041-94B3-EC2402F7D385}" srcOrd="0" destOrd="0" presId="urn:microsoft.com/office/officeart/2005/8/layout/process4"/>
    <dgm:cxn modelId="{93CF9B4D-6437-A046-9DC9-0F8B23C48838}" srcId="{9010DEE9-6C06-DD40-806B-00B370C0D9C5}" destId="{A08FAFFC-3635-4C4A-B7C6-7479D202ABB3}" srcOrd="3" destOrd="0" parTransId="{716E5B30-37C6-244B-B75B-0677F25E704A}" sibTransId="{3E22A288-741C-1F4E-B9FA-90059AE13FBA}"/>
    <dgm:cxn modelId="{59074C56-B8E2-C249-82B7-DB6A2371E06D}" srcId="{9010DEE9-6C06-DD40-806B-00B370C0D9C5}" destId="{8943A543-F828-7C47-A2DF-C0DC9E472D52}" srcOrd="1" destOrd="0" parTransId="{483DE117-7061-8248-9882-E5429B332050}" sibTransId="{08AABB70-E04D-AF49-97F0-696B2E241E94}"/>
    <dgm:cxn modelId="{267D185B-B8D6-284F-890E-292F77A43071}" srcId="{9010DEE9-6C06-DD40-806B-00B370C0D9C5}" destId="{DBC7D957-79A3-D147-946B-4D21D39ABAB1}" srcOrd="9" destOrd="0" parTransId="{9BBAD251-70BE-F840-BB9F-2EF6C93A316E}" sibTransId="{F08B2FCC-A41D-DA4E-BF56-454C10965173}"/>
    <dgm:cxn modelId="{584FA25E-B1C5-4C4C-BE36-958FBF1AF9A9}" type="presOf" srcId="{8943A543-F828-7C47-A2DF-C0DC9E472D52}" destId="{0F1B01A0-9690-0D45-A492-440F9B65558C}" srcOrd="0" destOrd="0" presId="urn:microsoft.com/office/officeart/2005/8/layout/process4"/>
    <dgm:cxn modelId="{944CA663-15CD-E14E-BA32-D3F9107BFBDC}" type="presOf" srcId="{27F7CA4C-6396-B54A-83A9-2D47177D3DBA}" destId="{29460F22-A31E-A24E-8327-16BD47AB9D4E}" srcOrd="0" destOrd="0" presId="urn:microsoft.com/office/officeart/2005/8/layout/process4"/>
    <dgm:cxn modelId="{9FE17468-2668-F54E-B555-B28320502A80}" srcId="{9010DEE9-6C06-DD40-806B-00B370C0D9C5}" destId="{27F7CA4C-6396-B54A-83A9-2D47177D3DBA}" srcOrd="5" destOrd="0" parTransId="{4DB55938-D88C-E742-A01F-3FCFF474DCA2}" sibTransId="{A3237367-0211-904F-B547-534A0DCAFF0A}"/>
    <dgm:cxn modelId="{F942897D-DC7A-2A40-BDA5-8B4460BDFD2F}" type="presOf" srcId="{AA6471FA-44D3-9642-B64E-89E4DB9DA25B}" destId="{68D50A0B-D58F-AC45-8B15-A09613D1C49D}" srcOrd="0" destOrd="0" presId="urn:microsoft.com/office/officeart/2005/8/layout/process4"/>
    <dgm:cxn modelId="{F5B0FA83-71AD-7849-A217-85436D4CEBE4}" type="presOf" srcId="{1AA59296-6CC7-764B-B653-F5E7310F8E97}" destId="{8FF14586-7839-F44F-8450-88499C5086B3}" srcOrd="0" destOrd="0" presId="urn:microsoft.com/office/officeart/2005/8/layout/process4"/>
    <dgm:cxn modelId="{E61BFC8D-8F3F-2F4B-8485-741E38D35A50}" type="presOf" srcId="{5D81CF3D-8935-B746-9195-D34A98A45BC5}" destId="{E4ECCB9C-D4EE-704C-AD4D-7F760F0FCFB0}" srcOrd="0" destOrd="0" presId="urn:microsoft.com/office/officeart/2005/8/layout/process4"/>
    <dgm:cxn modelId="{960F7DA4-B2AD-BF42-9972-93650BDF8F5C}" type="presOf" srcId="{3B19CBC1-1CB0-E043-9C19-D7DF6E597309}" destId="{5B3274F5-C08A-1142-8667-4DACBF1C9C56}" srcOrd="0" destOrd="0" presId="urn:microsoft.com/office/officeart/2005/8/layout/process4"/>
    <dgm:cxn modelId="{8451D1A6-5E3D-D345-B30E-C3B7E1125010}" srcId="{9010DEE9-6C06-DD40-806B-00B370C0D9C5}" destId="{3B19CBC1-1CB0-E043-9C19-D7DF6E597309}" srcOrd="6" destOrd="0" parTransId="{D186A7EF-40C1-FF48-A39C-77D8A758ED97}" sibTransId="{8657A894-D4D6-EE48-9CB6-6B52E64F429C}"/>
    <dgm:cxn modelId="{22EE5AA7-BF9E-294B-9DB4-C966748BF96A}" srcId="{9010DEE9-6C06-DD40-806B-00B370C0D9C5}" destId="{23C95360-9CE1-4F40-84F4-5EF33FBFC5A7}" srcOrd="8" destOrd="0" parTransId="{6EC4FFAC-79CA-CD4F-9AE8-EE7F97055941}" sibTransId="{35BC0322-0E92-4245-BBF5-23C40748A2EF}"/>
    <dgm:cxn modelId="{FCC79AA9-A377-2B49-AD8A-9D3150136BFE}" type="presOf" srcId="{A08FAFFC-3635-4C4A-B7C6-7479D202ABB3}" destId="{B656E942-0EBB-C544-B298-7EAC3163127A}" srcOrd="0" destOrd="0" presId="urn:microsoft.com/office/officeart/2005/8/layout/process4"/>
    <dgm:cxn modelId="{C0C634B3-5B34-9B45-BD67-CF59AEFC4E7D}" srcId="{9010DEE9-6C06-DD40-806B-00B370C0D9C5}" destId="{5D81CF3D-8935-B746-9195-D34A98A45BC5}" srcOrd="7" destOrd="0" parTransId="{8564169C-325C-0846-A9C6-F4D320997629}" sibTransId="{1230F4A2-721E-A14E-B65A-2F871C5C191B}"/>
    <dgm:cxn modelId="{BAC195C6-BF95-4544-BCE1-6D87220FA50A}" type="presOf" srcId="{9010DEE9-6C06-DD40-806B-00B370C0D9C5}" destId="{53F62E85-A949-DB4A-B280-65C7D930F35A}" srcOrd="0" destOrd="0" presId="urn:microsoft.com/office/officeart/2005/8/layout/process4"/>
    <dgm:cxn modelId="{79345BD5-9142-D34C-91AF-01F4A303F1F1}" type="presOf" srcId="{DBC7D957-79A3-D147-946B-4D21D39ABAB1}" destId="{6F9D2F20-6727-3A41-A0A2-AD46FADF39EA}" srcOrd="0" destOrd="0" presId="urn:microsoft.com/office/officeart/2005/8/layout/process4"/>
    <dgm:cxn modelId="{0B10A0E1-E14E-9845-84F3-28B9B7656D23}" srcId="{9010DEE9-6C06-DD40-806B-00B370C0D9C5}" destId="{763E891D-FA2F-664F-BE5F-62C506202DFB}" srcOrd="4" destOrd="0" parTransId="{6B3DF690-1914-9E42-8D6B-EF195BC94EB5}" sibTransId="{63E2485D-D6C4-2845-AC91-BF84D430D57F}"/>
    <dgm:cxn modelId="{BAF59DF1-F929-694F-978C-364C20FEC77C}" srcId="{9010DEE9-6C06-DD40-806B-00B370C0D9C5}" destId="{AA6471FA-44D3-9642-B64E-89E4DB9DA25B}" srcOrd="2" destOrd="0" parTransId="{B283B629-6283-9D44-B9E3-801764BCF792}" sibTransId="{6736FBFD-72A8-2A44-88D2-703913F898E8}"/>
    <dgm:cxn modelId="{4DB181F2-70E7-7C4A-9221-FE6BC129D103}" srcId="{9010DEE9-6C06-DD40-806B-00B370C0D9C5}" destId="{0321EE4F-E6E6-B947-998F-B9F426673470}" srcOrd="10" destOrd="0" parTransId="{DCD44B4F-8140-EE45-AFCD-AC837AC7FED4}" sibTransId="{3354752B-BB17-3143-89A7-C9C686C3B4C1}"/>
    <dgm:cxn modelId="{0C9A13F7-19DA-764F-8F88-7EB9AF6D2D65}" type="presOf" srcId="{763E891D-FA2F-664F-BE5F-62C506202DFB}" destId="{589E0FE4-5A20-A04C-BEF2-879145740CC2}" srcOrd="0" destOrd="0" presId="urn:microsoft.com/office/officeart/2005/8/layout/process4"/>
    <dgm:cxn modelId="{6FDEC0F8-76AC-5B4B-A62E-6033EDCAC3DF}" type="presOf" srcId="{0321EE4F-E6E6-B947-998F-B9F426673470}" destId="{F9F998FE-3DF5-AF4E-8FE9-6F0EBFD4728D}" srcOrd="0" destOrd="0" presId="urn:microsoft.com/office/officeart/2005/8/layout/process4"/>
    <dgm:cxn modelId="{CA5F88B5-4675-6744-AE1C-682030C5BAA0}" type="presParOf" srcId="{53F62E85-A949-DB4A-B280-65C7D930F35A}" destId="{EE88ED24-B3F4-4C4B-8D2E-B6C31DC559A0}" srcOrd="0" destOrd="0" presId="urn:microsoft.com/office/officeart/2005/8/layout/process4"/>
    <dgm:cxn modelId="{705DD118-9438-3649-A2B1-F51074CE100A}" type="presParOf" srcId="{EE88ED24-B3F4-4C4B-8D2E-B6C31DC559A0}" destId="{F9F998FE-3DF5-AF4E-8FE9-6F0EBFD4728D}" srcOrd="0" destOrd="0" presId="urn:microsoft.com/office/officeart/2005/8/layout/process4"/>
    <dgm:cxn modelId="{61ACA163-95CD-974E-B4F9-CBE539325D75}" type="presParOf" srcId="{53F62E85-A949-DB4A-B280-65C7D930F35A}" destId="{A73108A5-E46A-6E42-9F3E-C8CDB9F03931}" srcOrd="1" destOrd="0" presId="urn:microsoft.com/office/officeart/2005/8/layout/process4"/>
    <dgm:cxn modelId="{38140136-2074-B34A-8210-E934F65E5E54}" type="presParOf" srcId="{53F62E85-A949-DB4A-B280-65C7D930F35A}" destId="{1E572533-A89E-0840-A17B-FCC8D2283716}" srcOrd="2" destOrd="0" presId="urn:microsoft.com/office/officeart/2005/8/layout/process4"/>
    <dgm:cxn modelId="{2C10913C-03C9-6841-B68E-0B689273D7B5}" type="presParOf" srcId="{1E572533-A89E-0840-A17B-FCC8D2283716}" destId="{6F9D2F20-6727-3A41-A0A2-AD46FADF39EA}" srcOrd="0" destOrd="0" presId="urn:microsoft.com/office/officeart/2005/8/layout/process4"/>
    <dgm:cxn modelId="{9001A5FC-68B3-2445-BE3A-14DDF46FA6A6}" type="presParOf" srcId="{53F62E85-A949-DB4A-B280-65C7D930F35A}" destId="{78BABBA9-34BF-F94F-A1A0-EDAEE7718F48}" srcOrd="3" destOrd="0" presId="urn:microsoft.com/office/officeart/2005/8/layout/process4"/>
    <dgm:cxn modelId="{B2B7F533-6401-E241-A923-28E979C48005}" type="presParOf" srcId="{53F62E85-A949-DB4A-B280-65C7D930F35A}" destId="{D5D9BA0C-9D60-4045-8C06-BEB76A312A14}" srcOrd="4" destOrd="0" presId="urn:microsoft.com/office/officeart/2005/8/layout/process4"/>
    <dgm:cxn modelId="{00909F5F-A601-D849-A85F-751214A31B1B}" type="presParOf" srcId="{D5D9BA0C-9D60-4045-8C06-BEB76A312A14}" destId="{9197CFAE-BDDD-4041-94B3-EC2402F7D385}" srcOrd="0" destOrd="0" presId="urn:microsoft.com/office/officeart/2005/8/layout/process4"/>
    <dgm:cxn modelId="{0E1E03BD-05D2-CA4F-A021-1138103A53F4}" type="presParOf" srcId="{53F62E85-A949-DB4A-B280-65C7D930F35A}" destId="{1A115362-91F8-AA4A-B917-DCEB3B7AEAB2}" srcOrd="5" destOrd="0" presId="urn:microsoft.com/office/officeart/2005/8/layout/process4"/>
    <dgm:cxn modelId="{AA55395B-485B-0D4F-B54A-1B75AEEF16C7}" type="presParOf" srcId="{53F62E85-A949-DB4A-B280-65C7D930F35A}" destId="{42FC94C2-3DE1-4240-9B9A-562EF25BE450}" srcOrd="6" destOrd="0" presId="urn:microsoft.com/office/officeart/2005/8/layout/process4"/>
    <dgm:cxn modelId="{7C0B89C7-ADAE-854A-8C02-15161FD14DB3}" type="presParOf" srcId="{42FC94C2-3DE1-4240-9B9A-562EF25BE450}" destId="{E4ECCB9C-D4EE-704C-AD4D-7F760F0FCFB0}" srcOrd="0" destOrd="0" presId="urn:microsoft.com/office/officeart/2005/8/layout/process4"/>
    <dgm:cxn modelId="{1A579258-CD88-FF4F-99DE-6EA0FF005539}" type="presParOf" srcId="{53F62E85-A949-DB4A-B280-65C7D930F35A}" destId="{C8A1568C-230E-8B4C-A682-D6C624EA7493}" srcOrd="7" destOrd="0" presId="urn:microsoft.com/office/officeart/2005/8/layout/process4"/>
    <dgm:cxn modelId="{AA8A09EF-3E8D-094F-BB3A-63025D76BDE5}" type="presParOf" srcId="{53F62E85-A949-DB4A-B280-65C7D930F35A}" destId="{947186BE-CE8F-EA41-8F7A-3FD4A41E4C80}" srcOrd="8" destOrd="0" presId="urn:microsoft.com/office/officeart/2005/8/layout/process4"/>
    <dgm:cxn modelId="{3047362E-44B7-FF43-9B40-495EE3916C04}" type="presParOf" srcId="{947186BE-CE8F-EA41-8F7A-3FD4A41E4C80}" destId="{5B3274F5-C08A-1142-8667-4DACBF1C9C56}" srcOrd="0" destOrd="0" presId="urn:microsoft.com/office/officeart/2005/8/layout/process4"/>
    <dgm:cxn modelId="{72E0A61C-6D5A-644B-94FE-0624311860C7}" type="presParOf" srcId="{53F62E85-A949-DB4A-B280-65C7D930F35A}" destId="{57779C2F-B67F-B444-BB73-0ED1D8CB7798}" srcOrd="9" destOrd="0" presId="urn:microsoft.com/office/officeart/2005/8/layout/process4"/>
    <dgm:cxn modelId="{2444CADC-7BD9-AE4D-BA8F-67720C357880}" type="presParOf" srcId="{53F62E85-A949-DB4A-B280-65C7D930F35A}" destId="{F176E2C1-4DE0-7E43-B18E-EBCDE804301C}" srcOrd="10" destOrd="0" presId="urn:microsoft.com/office/officeart/2005/8/layout/process4"/>
    <dgm:cxn modelId="{21CE9264-02E9-3349-B995-63711A9E94BF}" type="presParOf" srcId="{F176E2C1-4DE0-7E43-B18E-EBCDE804301C}" destId="{29460F22-A31E-A24E-8327-16BD47AB9D4E}" srcOrd="0" destOrd="0" presId="urn:microsoft.com/office/officeart/2005/8/layout/process4"/>
    <dgm:cxn modelId="{0EFA8E04-F267-3049-90EF-5BB4BC79FBF0}" type="presParOf" srcId="{53F62E85-A949-DB4A-B280-65C7D930F35A}" destId="{6E3CAE83-C4B4-EC49-8EE7-82D45CA01850}" srcOrd="11" destOrd="0" presId="urn:microsoft.com/office/officeart/2005/8/layout/process4"/>
    <dgm:cxn modelId="{1854F269-2115-3E4D-942A-D17B0226DD4F}" type="presParOf" srcId="{53F62E85-A949-DB4A-B280-65C7D930F35A}" destId="{C95BCF49-0EC9-6D4A-977F-03BEA5D45A0A}" srcOrd="12" destOrd="0" presId="urn:microsoft.com/office/officeart/2005/8/layout/process4"/>
    <dgm:cxn modelId="{0AAB85F9-AC1B-F547-8B15-67262FA5AD46}" type="presParOf" srcId="{C95BCF49-0EC9-6D4A-977F-03BEA5D45A0A}" destId="{589E0FE4-5A20-A04C-BEF2-879145740CC2}" srcOrd="0" destOrd="0" presId="urn:microsoft.com/office/officeart/2005/8/layout/process4"/>
    <dgm:cxn modelId="{7F7E90E1-C39C-3F4E-A248-03C025611B33}" type="presParOf" srcId="{53F62E85-A949-DB4A-B280-65C7D930F35A}" destId="{235AF838-C554-134E-924F-707C8AF1290B}" srcOrd="13" destOrd="0" presId="urn:microsoft.com/office/officeart/2005/8/layout/process4"/>
    <dgm:cxn modelId="{C844B3B5-F7DE-3548-BB1B-CE52C07714BF}" type="presParOf" srcId="{53F62E85-A949-DB4A-B280-65C7D930F35A}" destId="{D389F0FC-2943-D34E-8122-CEFB4A7187B2}" srcOrd="14" destOrd="0" presId="urn:microsoft.com/office/officeart/2005/8/layout/process4"/>
    <dgm:cxn modelId="{E55AA336-49A7-4344-906F-65F83FA39A9D}" type="presParOf" srcId="{D389F0FC-2943-D34E-8122-CEFB4A7187B2}" destId="{B656E942-0EBB-C544-B298-7EAC3163127A}" srcOrd="0" destOrd="0" presId="urn:microsoft.com/office/officeart/2005/8/layout/process4"/>
    <dgm:cxn modelId="{E0C4EA5F-B620-6541-B43E-FA5C52081EBF}" type="presParOf" srcId="{53F62E85-A949-DB4A-B280-65C7D930F35A}" destId="{E3566FB2-6014-4746-A6E1-4234D56AFD1E}" srcOrd="15" destOrd="0" presId="urn:microsoft.com/office/officeart/2005/8/layout/process4"/>
    <dgm:cxn modelId="{9EA440AB-75B0-5749-9631-DF2635DFB535}" type="presParOf" srcId="{53F62E85-A949-DB4A-B280-65C7D930F35A}" destId="{E117FFD1-B564-3D49-8F13-63B5E369BEA0}" srcOrd="16" destOrd="0" presId="urn:microsoft.com/office/officeart/2005/8/layout/process4"/>
    <dgm:cxn modelId="{8CCEE193-9616-D24F-B3F1-B4F276F3C1C6}" type="presParOf" srcId="{E117FFD1-B564-3D49-8F13-63B5E369BEA0}" destId="{68D50A0B-D58F-AC45-8B15-A09613D1C49D}" srcOrd="0" destOrd="0" presId="urn:microsoft.com/office/officeart/2005/8/layout/process4"/>
    <dgm:cxn modelId="{E7622380-B0C8-9845-BE74-8306F71D8129}" type="presParOf" srcId="{53F62E85-A949-DB4A-B280-65C7D930F35A}" destId="{3E686268-A073-1B42-A86E-E20539103748}" srcOrd="17" destOrd="0" presId="urn:microsoft.com/office/officeart/2005/8/layout/process4"/>
    <dgm:cxn modelId="{542B6C37-C5BA-7243-853D-170D713FB68C}" type="presParOf" srcId="{53F62E85-A949-DB4A-B280-65C7D930F35A}" destId="{866BDB48-A232-5743-AD22-9CC7B9D232E2}" srcOrd="18" destOrd="0" presId="urn:microsoft.com/office/officeart/2005/8/layout/process4"/>
    <dgm:cxn modelId="{F57DC567-2FE9-DA4F-B7BE-99CCC52C43E4}" type="presParOf" srcId="{866BDB48-A232-5743-AD22-9CC7B9D232E2}" destId="{0F1B01A0-9690-0D45-A492-440F9B65558C}" srcOrd="0" destOrd="0" presId="urn:microsoft.com/office/officeart/2005/8/layout/process4"/>
    <dgm:cxn modelId="{3122A436-2548-2241-9DCF-FFEFEC9C5407}" type="presParOf" srcId="{53F62E85-A949-DB4A-B280-65C7D930F35A}" destId="{A889F64B-32F5-0D41-941D-273AA6D87A9C}" srcOrd="19" destOrd="0" presId="urn:microsoft.com/office/officeart/2005/8/layout/process4"/>
    <dgm:cxn modelId="{7EB368DB-BB34-9241-885A-924793F6930D}" type="presParOf" srcId="{53F62E85-A949-DB4A-B280-65C7D930F35A}" destId="{3C798C82-82B9-3C40-8D0B-C2308E5BFEC1}" srcOrd="20" destOrd="0" presId="urn:microsoft.com/office/officeart/2005/8/layout/process4"/>
    <dgm:cxn modelId="{D5126310-5E60-2A49-9C0A-2C41E95D6731}" type="presParOf" srcId="{3C798C82-82B9-3C40-8D0B-C2308E5BFEC1}" destId="{8FF14586-7839-F44F-8450-88499C5086B3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F998FE-3DF5-AF4E-8FE9-6F0EBFD4728D}">
      <dsp:nvSpPr>
        <dsp:cNvPr id="0" name=""/>
        <dsp:cNvSpPr/>
      </dsp:nvSpPr>
      <dsp:spPr>
        <a:xfrm>
          <a:off x="0" y="4637410"/>
          <a:ext cx="1693333" cy="30441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zh-CN" sz="1000" b="0" i="0" kern="1200" dirty="0"/>
            <a:t>融资计划</a:t>
          </a:r>
          <a:endParaRPr lang="zh-CN" sz="1000" kern="1200" dirty="0"/>
        </a:p>
      </dsp:txBody>
      <dsp:txXfrm>
        <a:off x="0" y="4637410"/>
        <a:ext cx="1693333" cy="304413"/>
      </dsp:txXfrm>
    </dsp:sp>
    <dsp:sp modelId="{6F9D2F20-6727-3A41-A0A2-AD46FADF39EA}">
      <dsp:nvSpPr>
        <dsp:cNvPr id="0" name=""/>
        <dsp:cNvSpPr/>
      </dsp:nvSpPr>
      <dsp:spPr>
        <a:xfrm rot="10800000">
          <a:off x="0" y="4173789"/>
          <a:ext cx="1693333" cy="468187"/>
        </a:xfrm>
        <a:prstGeom prst="upArrowCallou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zh-CN" sz="1000" b="0" i="0" kern="1200"/>
            <a:t>愿景和发展规划</a:t>
          </a:r>
          <a:endParaRPr lang="zh-CN" sz="1000" kern="1200"/>
        </a:p>
      </dsp:txBody>
      <dsp:txXfrm rot="10800000">
        <a:off x="0" y="4173789"/>
        <a:ext cx="1693333" cy="304214"/>
      </dsp:txXfrm>
    </dsp:sp>
    <dsp:sp modelId="{9197CFAE-BDDD-4041-94B3-EC2402F7D385}">
      <dsp:nvSpPr>
        <dsp:cNvPr id="0" name=""/>
        <dsp:cNvSpPr/>
      </dsp:nvSpPr>
      <dsp:spPr>
        <a:xfrm rot="10800000">
          <a:off x="0" y="3710167"/>
          <a:ext cx="1693333" cy="468187"/>
        </a:xfrm>
        <a:prstGeom prst="upArrowCallou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zh-CN" sz="1000" b="0" i="0" kern="1200"/>
            <a:t>财务及运营情况</a:t>
          </a:r>
          <a:endParaRPr lang="zh-CN" sz="1000" kern="1200"/>
        </a:p>
      </dsp:txBody>
      <dsp:txXfrm rot="10800000">
        <a:off x="0" y="3710167"/>
        <a:ext cx="1693333" cy="304214"/>
      </dsp:txXfrm>
    </dsp:sp>
    <dsp:sp modelId="{E4ECCB9C-D4EE-704C-AD4D-7F760F0FCFB0}">
      <dsp:nvSpPr>
        <dsp:cNvPr id="0" name=""/>
        <dsp:cNvSpPr/>
      </dsp:nvSpPr>
      <dsp:spPr>
        <a:xfrm rot="10800000">
          <a:off x="0" y="3246546"/>
          <a:ext cx="1693333" cy="468187"/>
        </a:xfrm>
        <a:prstGeom prst="upArrowCallou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zh-CN" sz="1000" b="0" i="0" kern="1200"/>
            <a:t>核心团队和架构</a:t>
          </a:r>
          <a:endParaRPr lang="zh-CN" sz="1000" kern="1200"/>
        </a:p>
      </dsp:txBody>
      <dsp:txXfrm rot="10800000">
        <a:off x="0" y="3246546"/>
        <a:ext cx="1693333" cy="304214"/>
      </dsp:txXfrm>
    </dsp:sp>
    <dsp:sp modelId="{5B3274F5-C08A-1142-8667-4DACBF1C9C56}">
      <dsp:nvSpPr>
        <dsp:cNvPr id="0" name=""/>
        <dsp:cNvSpPr/>
      </dsp:nvSpPr>
      <dsp:spPr>
        <a:xfrm rot="10800000">
          <a:off x="0" y="2782924"/>
          <a:ext cx="1693333" cy="468187"/>
        </a:xfrm>
        <a:prstGeom prst="upArrowCallou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zh-CN" sz="1000" b="0" i="0" kern="1200"/>
            <a:t>商业模式</a:t>
          </a:r>
          <a:endParaRPr lang="zh-CN" sz="1000" kern="1200"/>
        </a:p>
      </dsp:txBody>
      <dsp:txXfrm rot="10800000">
        <a:off x="0" y="2782924"/>
        <a:ext cx="1693333" cy="304214"/>
      </dsp:txXfrm>
    </dsp:sp>
    <dsp:sp modelId="{29460F22-A31E-A24E-8327-16BD47AB9D4E}">
      <dsp:nvSpPr>
        <dsp:cNvPr id="0" name=""/>
        <dsp:cNvSpPr/>
      </dsp:nvSpPr>
      <dsp:spPr>
        <a:xfrm rot="10800000">
          <a:off x="0" y="2319303"/>
          <a:ext cx="1693333" cy="468187"/>
        </a:xfrm>
        <a:prstGeom prst="upArrowCallou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zh-CN" sz="1000" b="0" i="0" kern="1200"/>
            <a:t>竞品和对比</a:t>
          </a:r>
          <a:endParaRPr lang="zh-CN" sz="1000" kern="1200"/>
        </a:p>
      </dsp:txBody>
      <dsp:txXfrm rot="10800000">
        <a:off x="0" y="2319303"/>
        <a:ext cx="1693333" cy="304214"/>
      </dsp:txXfrm>
    </dsp:sp>
    <dsp:sp modelId="{589E0FE4-5A20-A04C-BEF2-879145740CC2}">
      <dsp:nvSpPr>
        <dsp:cNvPr id="0" name=""/>
        <dsp:cNvSpPr/>
      </dsp:nvSpPr>
      <dsp:spPr>
        <a:xfrm rot="10800000">
          <a:off x="0" y="1855681"/>
          <a:ext cx="1693333" cy="468187"/>
        </a:xfrm>
        <a:prstGeom prst="upArrowCallou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zh-CN" sz="1000" b="0" i="0" kern="1200"/>
            <a:t>目标市场规模及边界</a:t>
          </a:r>
          <a:endParaRPr lang="zh-CN" sz="1000" kern="1200"/>
        </a:p>
      </dsp:txBody>
      <dsp:txXfrm rot="10800000">
        <a:off x="0" y="1855681"/>
        <a:ext cx="1693333" cy="304214"/>
      </dsp:txXfrm>
    </dsp:sp>
    <dsp:sp modelId="{B656E942-0EBB-C544-B298-7EAC3163127A}">
      <dsp:nvSpPr>
        <dsp:cNvPr id="0" name=""/>
        <dsp:cNvSpPr/>
      </dsp:nvSpPr>
      <dsp:spPr>
        <a:xfrm rot="10800000">
          <a:off x="0" y="1392060"/>
          <a:ext cx="1693333" cy="468187"/>
        </a:xfrm>
        <a:prstGeom prst="upArrowCallou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zh-CN" sz="1000" b="0" i="0" kern="1200"/>
            <a:t>市场机会的选择时机</a:t>
          </a:r>
          <a:endParaRPr lang="zh-CN" sz="1000" kern="1200"/>
        </a:p>
      </dsp:txBody>
      <dsp:txXfrm rot="10800000">
        <a:off x="0" y="1392060"/>
        <a:ext cx="1693333" cy="304214"/>
      </dsp:txXfrm>
    </dsp:sp>
    <dsp:sp modelId="{68D50A0B-D58F-AC45-8B15-A09613D1C49D}">
      <dsp:nvSpPr>
        <dsp:cNvPr id="0" name=""/>
        <dsp:cNvSpPr/>
      </dsp:nvSpPr>
      <dsp:spPr>
        <a:xfrm rot="10800000">
          <a:off x="0" y="928439"/>
          <a:ext cx="1693333" cy="468187"/>
        </a:xfrm>
        <a:prstGeom prst="upArrowCallou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zh-CN" sz="1000" b="0" i="0" kern="1200"/>
            <a:t>你的解决方案或产品</a:t>
          </a:r>
          <a:endParaRPr lang="zh-CN" sz="1000" kern="1200"/>
        </a:p>
      </dsp:txBody>
      <dsp:txXfrm rot="10800000">
        <a:off x="0" y="928439"/>
        <a:ext cx="1693333" cy="304214"/>
      </dsp:txXfrm>
    </dsp:sp>
    <dsp:sp modelId="{0F1B01A0-9690-0D45-A492-440F9B65558C}">
      <dsp:nvSpPr>
        <dsp:cNvPr id="0" name=""/>
        <dsp:cNvSpPr/>
      </dsp:nvSpPr>
      <dsp:spPr>
        <a:xfrm rot="10800000">
          <a:off x="0" y="464817"/>
          <a:ext cx="1693333" cy="468187"/>
        </a:xfrm>
        <a:prstGeom prst="upArrowCallou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zh-CN" sz="1000" b="0" i="0" kern="1200"/>
            <a:t>目标客户及痛点</a:t>
          </a:r>
          <a:endParaRPr lang="zh-CN" sz="1000" kern="1200"/>
        </a:p>
      </dsp:txBody>
      <dsp:txXfrm rot="10800000">
        <a:off x="0" y="464817"/>
        <a:ext cx="1693333" cy="304214"/>
      </dsp:txXfrm>
    </dsp:sp>
    <dsp:sp modelId="{8FF14586-7839-F44F-8450-88499C5086B3}">
      <dsp:nvSpPr>
        <dsp:cNvPr id="0" name=""/>
        <dsp:cNvSpPr/>
      </dsp:nvSpPr>
      <dsp:spPr>
        <a:xfrm rot="10800000">
          <a:off x="0" y="1196"/>
          <a:ext cx="1693333" cy="468187"/>
        </a:xfrm>
        <a:prstGeom prst="upArrowCallou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zh-CN" sz="1000" b="0" i="0" kern="1200"/>
            <a:t>公司或项目概要</a:t>
          </a:r>
          <a:endParaRPr lang="zh-CN" sz="1000" kern="1200"/>
        </a:p>
      </dsp:txBody>
      <dsp:txXfrm rot="10800000">
        <a:off x="0" y="1196"/>
        <a:ext cx="1693333" cy="30421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A85E62-A895-48B8-AEB3-0F4BC35FADD2}" type="datetimeFigureOut">
              <a:rPr lang="zh-CN" altLang="en-US" smtClean="0"/>
              <a:t>2023/4/17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292A79-AB20-4ED1-8C91-9F9ED4E045C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762932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03E884-06A5-46ED-B368-E0307B4F1EE7}" type="datetimeFigureOut">
              <a:rPr lang="zh-CN" altLang="en-US" smtClean="0"/>
              <a:t>2023/4/17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FF96F8-E54C-46F8-9577-3B48A349FCC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18224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615DC4-2EEA-BF4C-A203-9DF466B3E1E3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190975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F96F8-E54C-46F8-9577-3B48A349FCCC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36448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产品和服务是</a:t>
            </a:r>
            <a:r>
              <a:rPr lang="en-US" altLang="zh-CN" dirty="0"/>
              <a:t>BP</a:t>
            </a:r>
            <a:r>
              <a:rPr lang="zh-CN" altLang="en-US" dirty="0"/>
              <a:t>的核心内容</a:t>
            </a:r>
          </a:p>
          <a:p>
            <a:r>
              <a:rPr lang="zh-CN" altLang="en-US" dirty="0"/>
              <a:t>不要夸大，专业的讲清楚产品定位和特点。别说什么“我们要成为中国最大的什么什么</a:t>
            </a:r>
            <a:r>
              <a:rPr lang="en-US" altLang="zh-CN" dirty="0"/>
              <a:t>……”</a:t>
            </a:r>
            <a:r>
              <a:rPr lang="zh-CN" altLang="en-US" dirty="0"/>
              <a:t>也别说自己是“最好最好的什么什么</a:t>
            </a:r>
            <a:r>
              <a:rPr lang="en-US" altLang="zh-CN" dirty="0"/>
              <a:t>……”</a:t>
            </a:r>
          </a:p>
          <a:p>
            <a:r>
              <a:rPr lang="zh-CN" altLang="en-US" dirty="0"/>
              <a:t>快速地介绍公司业务，简单清晰明了，少用套话、空话。</a:t>
            </a:r>
            <a:endParaRPr lang="en-US" altLang="zh-CN" dirty="0"/>
          </a:p>
          <a:p>
            <a:r>
              <a:rPr kumimoji="1" lang="zh-CN" altLang="en-US" dirty="0"/>
              <a:t>可以展示产品</a:t>
            </a:r>
            <a:r>
              <a:rPr kumimoji="1" lang="en-US" altLang="zh-CN" dirty="0"/>
              <a:t>demo</a:t>
            </a:r>
            <a:r>
              <a:rPr kumimoji="1" lang="zh-CN" altLang="en-US" dirty="0"/>
              <a:t>或者运营数据</a:t>
            </a:r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F96F8-E54C-46F8-9577-3B48A349FCCC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24295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1"/>
            <a:ext cx="1036320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1" y="3840480"/>
            <a:ext cx="8534399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4/17/23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25400"/>
            <a:fld id="{81D60167-4931-47E6-BA6A-407CBD079E47}" type="slidenum">
              <a:rPr lang="uk-UA" spc="-5" smtClean="0"/>
              <a:pPr marL="25400"/>
              <a:t>‹#›</a:t>
            </a:fld>
            <a:endParaRPr lang="uk-UA" spc="-5" dirty="0"/>
          </a:p>
        </p:txBody>
      </p:sp>
      <p:cxnSp>
        <p:nvCxnSpPr>
          <p:cNvPr id="8" name="直线连接符 7"/>
          <p:cNvCxnSpPr/>
          <p:nvPr userDrawn="1"/>
        </p:nvCxnSpPr>
        <p:spPr>
          <a:xfrm>
            <a:off x="381000" y="914400"/>
            <a:ext cx="11506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chemeClr val="tx1"/>
                </a:solidFill>
                <a:latin typeface="宋体"/>
                <a:cs typeface="宋体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4/17/23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25400"/>
            <a:fld id="{81D60167-4931-47E6-BA6A-407CBD079E47}" type="slidenum">
              <a:rPr lang="uk-UA" spc="-5" smtClean="0"/>
              <a:pPr marL="25400"/>
              <a:t>‹#›</a:t>
            </a:fld>
            <a:endParaRPr lang="uk-UA" spc="-5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chemeClr val="tx1"/>
                </a:solidFill>
                <a:latin typeface="宋体"/>
                <a:cs typeface="宋体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347049" y="2030983"/>
            <a:ext cx="480652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79" y="1577340"/>
            <a:ext cx="530352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4/17/23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25400"/>
            <a:fld id="{81D60167-4931-47E6-BA6A-407CBD079E47}" type="slidenum">
              <a:rPr lang="uk-UA" spc="-5" smtClean="0"/>
              <a:pPr marL="25400"/>
              <a:t>‹#›</a:t>
            </a:fld>
            <a:endParaRPr lang="uk-UA" spc="-5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>
          <a:xfrm>
            <a:off x="4145281" y="6377940"/>
            <a:ext cx="3901439" cy="3429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4/17/23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25400"/>
            <a:fld id="{81D60167-4931-47E6-BA6A-407CBD079E47}" type="slidenum">
              <a:rPr lang="uk-UA" spc="-5" smtClean="0"/>
              <a:pPr marL="25400"/>
              <a:t>‹#›</a:t>
            </a:fld>
            <a:endParaRPr lang="uk-UA" spc="-5" dirty="0"/>
          </a:p>
        </p:txBody>
      </p:sp>
      <p:cxnSp>
        <p:nvCxnSpPr>
          <p:cNvPr id="9" name="直线连接符 8"/>
          <p:cNvCxnSpPr/>
          <p:nvPr userDrawn="1"/>
        </p:nvCxnSpPr>
        <p:spPr>
          <a:xfrm>
            <a:off x="381000" y="914400"/>
            <a:ext cx="11506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Holder 2"/>
          <p:cNvSpPr>
            <a:spLocks noGrp="1"/>
          </p:cNvSpPr>
          <p:nvPr>
            <p:ph type="title"/>
          </p:nvPr>
        </p:nvSpPr>
        <p:spPr>
          <a:xfrm>
            <a:off x="914400" y="457200"/>
            <a:ext cx="10605956" cy="369332"/>
          </a:xfrm>
        </p:spPr>
        <p:txBody>
          <a:bodyPr lIns="0" tIns="0" rIns="0" bIns="0"/>
          <a:lstStyle>
            <a:lvl1pPr>
              <a:defRPr sz="2400" b="1" i="0">
                <a:solidFill>
                  <a:schemeClr val="tx1"/>
                </a:solidFill>
                <a:latin typeface="宋体"/>
                <a:cs typeface="宋体"/>
              </a:defRPr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25400"/>
            <a:fld id="{81D60167-4931-47E6-BA6A-407CBD079E47}" type="slidenum">
              <a:rPr lang="en-US" altLang="zh-CN" spc="-5" smtClean="0"/>
              <a:pPr marL="25400"/>
              <a:t>‹#›</a:t>
            </a:fld>
            <a:endParaRPr lang="en-US" altLang="zh-CN" spc="-5" dirty="0"/>
          </a:p>
        </p:txBody>
      </p:sp>
    </p:spTree>
    <p:extLst>
      <p:ext uri="{BB962C8B-B14F-4D97-AF65-F5344CB8AC3E}">
        <p14:creationId xmlns:p14="http://schemas.microsoft.com/office/powerpoint/2010/main" val="12845821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标题幻灯片">
    <p:bg>
      <p:bgPr>
        <a:gradFill flip="none" rotWithShape="1">
          <a:gsLst>
            <a:gs pos="0">
              <a:schemeClr val="accent1">
                <a:lumMod val="0"/>
                <a:lumOff val="100000"/>
                <a:alpha val="2000"/>
              </a:schemeClr>
            </a:gs>
            <a:gs pos="6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3" y="609601"/>
            <a:ext cx="8676223" cy="3200400"/>
          </a:xfrm>
        </p:spPr>
        <p:txBody>
          <a:bodyPr anchor="b">
            <a:normAutofit/>
          </a:bodyPr>
          <a:lstStyle>
            <a:lvl1pPr algn="ctr">
              <a:defRPr sz="36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3" y="3886200"/>
            <a:ext cx="8676223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1575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837612" y="5883277"/>
            <a:ext cx="1600200" cy="365125"/>
          </a:xfrm>
          <a:prstGeom prst="rect">
            <a:avLst/>
          </a:prstGeom>
        </p:spPr>
        <p:txBody>
          <a:bodyPr/>
          <a:lstStyle/>
          <a:p>
            <a:fld id="{48A87A34-81AB-432B-8DAE-1953F412C126}" type="datetimeFigureOut">
              <a:rPr lang="en-US" smtClean="0"/>
              <a:t>4/17/23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41412" y="5883277"/>
            <a:ext cx="7543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322641" y="6465214"/>
            <a:ext cx="171027" cy="369332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36930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14400" y="457200"/>
            <a:ext cx="10605956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1" i="0">
                <a:solidFill>
                  <a:schemeClr val="tx1"/>
                </a:solidFill>
                <a:latin typeface="宋体"/>
                <a:cs typeface="宋体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40267" y="3304079"/>
            <a:ext cx="1131146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322641" y="6465214"/>
            <a:ext cx="171027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25400"/>
            <a:fld id="{81D60167-4931-47E6-BA6A-407CBD079E47}" type="slidenum">
              <a:rPr lang="uk-UA" spc="-5" smtClean="0"/>
              <a:pPr marL="25400"/>
              <a:t>‹#›</a:t>
            </a:fld>
            <a:endParaRPr lang="uk-UA" spc="-5" dirty="0"/>
          </a:p>
        </p:txBody>
      </p:sp>
      <p:cxnSp>
        <p:nvCxnSpPr>
          <p:cNvPr id="7" name="直线连接符 6"/>
          <p:cNvCxnSpPr/>
          <p:nvPr userDrawn="1"/>
        </p:nvCxnSpPr>
        <p:spPr>
          <a:xfrm>
            <a:off x="381000" y="914400"/>
            <a:ext cx="11506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5" r:id="rId4"/>
    <p:sldLayoutId id="2147483666" r:id="rId5"/>
    <p:sldLayoutId id="2147483667" r:id="rId6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2600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307190"/>
            <a:ext cx="9677400" cy="1419725"/>
          </a:xfrm>
        </p:spPr>
        <p:txBody>
          <a:bodyPr>
            <a:normAutofit/>
          </a:bodyPr>
          <a:lstStyle/>
          <a:p>
            <a:r>
              <a:rPr kumimoji="1" lang="zh-CN" altLang="en-US" sz="6000" dirty="0"/>
              <a:t>从</a:t>
            </a:r>
            <a:r>
              <a:rPr kumimoji="1" lang="en-US" altLang="zh-CN" sz="6000" dirty="0"/>
              <a:t>0</a:t>
            </a:r>
            <a:r>
              <a:rPr kumimoji="1" lang="zh-CN" altLang="en-US" sz="6000" dirty="0"/>
              <a:t>到</a:t>
            </a:r>
            <a:r>
              <a:rPr kumimoji="1" lang="en-US" altLang="zh-CN" sz="6000" dirty="0"/>
              <a:t>1</a:t>
            </a:r>
            <a:endParaRPr kumimoji="1" lang="zh-CN" altLang="en-US" sz="3200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2971800" y="3143250"/>
            <a:ext cx="6507167" cy="1428750"/>
          </a:xfrm>
        </p:spPr>
        <p:txBody>
          <a:bodyPr>
            <a:normAutofit/>
          </a:bodyPr>
          <a:lstStyle/>
          <a:p>
            <a:r>
              <a:rPr kumimoji="1" lang="zh-CN" altLang="en-US" sz="2400" dirty="0"/>
              <a:t>如何为你的</a:t>
            </a:r>
            <a:r>
              <a:rPr kumimoji="1" lang="en-US" altLang="zh-CN" sz="2400" dirty="0"/>
              <a:t>Startup</a:t>
            </a:r>
            <a:r>
              <a:rPr kumimoji="1" lang="zh-CN" altLang="en-US" sz="2400" dirty="0"/>
              <a:t>写好商业计划书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44000" y="3864711"/>
            <a:ext cx="3047999" cy="1850289"/>
          </a:xfrm>
          <a:prstGeom prst="rect">
            <a:avLst/>
          </a:prstGeom>
        </p:spPr>
      </p:pic>
      <p:pic>
        <p:nvPicPr>
          <p:cNvPr id="1026" name="Picture 2" descr="mage result for 航空航天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" y="3869368"/>
            <a:ext cx="2971799" cy="1845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age result for 人工智能 超算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971799" y="3864711"/>
            <a:ext cx="3048000" cy="1850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mage result for 超快激光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28480" y="3852361"/>
            <a:ext cx="3115520" cy="1862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本框 6"/>
          <p:cNvSpPr txBox="1"/>
          <p:nvPr/>
        </p:nvSpPr>
        <p:spPr>
          <a:xfrm>
            <a:off x="5638800" y="6107668"/>
            <a:ext cx="281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2022</a:t>
            </a:r>
            <a:r>
              <a:rPr kumimoji="1" lang="zh-CN" altLang="en-US" dirty="0"/>
              <a:t>年</a:t>
            </a:r>
            <a:r>
              <a:rPr kumimoji="1" lang="en-US" altLang="zh-CN" dirty="0"/>
              <a:t>3</a:t>
            </a:r>
            <a:r>
              <a:rPr kumimoji="1" lang="zh-CN" altLang="en-US" dirty="0"/>
              <a:t>月</a:t>
            </a:r>
          </a:p>
        </p:txBody>
      </p:sp>
    </p:spTree>
    <p:extLst>
      <p:ext uri="{BB962C8B-B14F-4D97-AF65-F5344CB8AC3E}">
        <p14:creationId xmlns:p14="http://schemas.microsoft.com/office/powerpoint/2010/main" val="16428878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CE6B215-F8B9-1A4E-976B-5163BAE0C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457200"/>
            <a:ext cx="10605956" cy="369332"/>
          </a:xfrm>
        </p:spPr>
        <p:txBody>
          <a:bodyPr/>
          <a:lstStyle/>
          <a:p>
            <a:r>
              <a:rPr lang="zh-CN" altLang="en-US" dirty="0"/>
              <a:t>产品与</a:t>
            </a:r>
            <a:r>
              <a:rPr lang="zh-CN" altLang="en-GB" dirty="0"/>
              <a:t>方案</a:t>
            </a:r>
            <a:r>
              <a:rPr lang="zh-CN" altLang="en-US" dirty="0"/>
              <a:t> </a:t>
            </a:r>
            <a:r>
              <a:rPr lang="en-GB" altLang="zh-CN" dirty="0"/>
              <a:t>Solution</a:t>
            </a:r>
            <a:endParaRPr kumimoji="1"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C0E385D-7173-294B-84AA-6313AAA126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0266" y="1143000"/>
            <a:ext cx="11311467" cy="2215991"/>
          </a:xfrm>
        </p:spPr>
        <p:txBody>
          <a:bodyPr/>
          <a:lstStyle/>
          <a:p>
            <a:r>
              <a:rPr kumimoji="1" lang="zh-CN" altLang="en-US" dirty="0"/>
              <a:t>你的产品和解决方案，能够给客户带来什么独特的价值？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lang="zh-CN" altLang="en-US" dirty="0"/>
              <a:t>对于上述痛点，你们是如何满足它的？</a:t>
            </a:r>
          </a:p>
          <a:p>
            <a:r>
              <a:rPr lang="zh-CN" altLang="en-US" dirty="0"/>
              <a:t>（</a:t>
            </a:r>
            <a:r>
              <a:rPr lang="en-US" altLang="zh-CN" dirty="0"/>
              <a:t>1</a:t>
            </a:r>
            <a:r>
              <a:rPr lang="zh-CN" altLang="en-US" dirty="0"/>
              <a:t>）核心难点是什么？你们是如何解决这个核心难点的？</a:t>
            </a:r>
          </a:p>
          <a:p>
            <a:r>
              <a:rPr lang="zh-CN" altLang="en-US" dirty="0"/>
              <a:t>（</a:t>
            </a:r>
            <a:r>
              <a:rPr lang="en-US" altLang="zh-CN" dirty="0"/>
              <a:t>2</a:t>
            </a:r>
            <a:r>
              <a:rPr lang="zh-CN" altLang="en-US" dirty="0"/>
              <a:t>）你们在这一过程中提供了哪些价值？</a:t>
            </a:r>
          </a:p>
          <a:p>
            <a:r>
              <a:rPr lang="zh-CN" altLang="en-US" dirty="0"/>
              <a:t>（</a:t>
            </a:r>
            <a:r>
              <a:rPr lang="en-US" altLang="zh-CN" dirty="0"/>
              <a:t>3</a:t>
            </a:r>
            <a:r>
              <a:rPr lang="zh-CN" altLang="en-US" dirty="0"/>
              <a:t>）产品</a:t>
            </a:r>
            <a:r>
              <a:rPr lang="en-US" altLang="zh-CN" dirty="0"/>
              <a:t>/</a:t>
            </a:r>
            <a:r>
              <a:rPr lang="zh-CN" altLang="en-US" dirty="0"/>
              <a:t>方案的描述</a:t>
            </a:r>
          </a:p>
          <a:p>
            <a:r>
              <a:rPr lang="zh-CN" altLang="en-US" dirty="0"/>
              <a:t>（</a:t>
            </a:r>
            <a:r>
              <a:rPr lang="en-US" altLang="zh-CN" dirty="0"/>
              <a:t>4</a:t>
            </a:r>
            <a:r>
              <a:rPr lang="zh-CN" altLang="en-US" dirty="0"/>
              <a:t>）业务模式</a:t>
            </a:r>
            <a:r>
              <a:rPr lang="en-US" altLang="zh-CN" dirty="0"/>
              <a:t>/</a:t>
            </a:r>
            <a:r>
              <a:rPr lang="zh-CN" altLang="en-US" dirty="0"/>
              <a:t>盈利模式描述</a:t>
            </a:r>
          </a:p>
          <a:p>
            <a:endParaRPr kumimoji="1" lang="zh-CN" alt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E14EC671-C4AA-E94F-AEAA-012ECA6B63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67400" y="3813492"/>
            <a:ext cx="3945466" cy="2465916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A631F63C-302D-A642-8896-289E5DDA67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57312" y="3841008"/>
            <a:ext cx="3901440" cy="2438400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C9BA062A-524F-8640-BC80-66230B72560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05600" y="1417797"/>
            <a:ext cx="4574947" cy="221599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1437259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ECFF156-75F4-E34C-ACDC-338079B02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竞争对手 </a:t>
            </a:r>
            <a:r>
              <a:rPr kumimoji="1" lang="en-US" altLang="zh-CN" dirty="0"/>
              <a:t>Competition</a:t>
            </a:r>
            <a:endParaRPr kumimoji="1"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4D2DEE2-AFA6-8143-964E-2932A66D6D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0266" y="1066800"/>
            <a:ext cx="11311467" cy="1384995"/>
          </a:xfrm>
        </p:spPr>
        <p:txBody>
          <a:bodyPr/>
          <a:lstStyle/>
          <a:p>
            <a:r>
              <a:rPr lang="zh-CN" altLang="en-US" dirty="0"/>
              <a:t>竞争对手有哪些？你的相对优势是什么？</a:t>
            </a:r>
          </a:p>
          <a:p>
            <a:r>
              <a:rPr lang="zh-CN" altLang="en-US" dirty="0"/>
              <a:t>（</a:t>
            </a:r>
            <a:r>
              <a:rPr lang="en-US" altLang="zh-CN" dirty="0"/>
              <a:t>1</a:t>
            </a:r>
            <a:r>
              <a:rPr lang="zh-CN" altLang="en-US" dirty="0"/>
              <a:t>）直接列举出行业中竞争对手的名称与大概情况</a:t>
            </a:r>
          </a:p>
          <a:p>
            <a:r>
              <a:rPr lang="zh-CN" altLang="en-US" dirty="0"/>
              <a:t>（</a:t>
            </a:r>
            <a:r>
              <a:rPr lang="en-US" altLang="zh-CN" dirty="0"/>
              <a:t>2</a:t>
            </a:r>
            <a:r>
              <a:rPr lang="zh-CN" altLang="en-US" dirty="0"/>
              <a:t>）你比它们有哪些优势？</a:t>
            </a:r>
            <a:r>
              <a:rPr lang="en-US" altLang="zh-CN" dirty="0"/>
              <a:t>——</a:t>
            </a:r>
            <a:r>
              <a:rPr lang="zh-CN" altLang="en-US" dirty="0"/>
              <a:t>技术、成本、销售渠道、网络效应</a:t>
            </a:r>
            <a:r>
              <a:rPr lang="en-US" altLang="zh-CN" dirty="0"/>
              <a:t>……</a:t>
            </a:r>
          </a:p>
          <a:p>
            <a:r>
              <a:rPr lang="zh-CN" altLang="en-US" dirty="0"/>
              <a:t>要体现出你对市场的了解，以及你在某些方面的领先地位。</a:t>
            </a:r>
          </a:p>
          <a:p>
            <a:endParaRPr kumimoji="1" lang="zh-CN" altLang="en-US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D73C5753-1DE1-1A48-B891-5DB52ED2C9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9600" y="3009007"/>
            <a:ext cx="5334000" cy="333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1EF4AEC1-67EE-4543-A766-EE4D5781A38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5999" y="3013769"/>
            <a:ext cx="5827459" cy="332898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1104527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DBB3F7-3BED-3844-B592-ACFC4C247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商业模式 </a:t>
            </a:r>
            <a:r>
              <a:rPr kumimoji="1" lang="en-US" altLang="zh-CN" dirty="0"/>
              <a:t>Business</a:t>
            </a:r>
            <a:r>
              <a:rPr kumimoji="1" lang="zh-CN" altLang="en-US" dirty="0"/>
              <a:t> </a:t>
            </a:r>
            <a:r>
              <a:rPr kumimoji="1" lang="en-US" altLang="zh-CN" dirty="0"/>
              <a:t>model</a:t>
            </a:r>
            <a:endParaRPr kumimoji="1"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E0A937C-25B1-AF40-976E-99842BE836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1645" y="1295400"/>
            <a:ext cx="3476956" cy="2030043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/>
              <a:t>公司是如何做生意的？</a:t>
            </a:r>
            <a:endParaRPr kumimoji="1"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/>
              <a:t>创造什么商业价值，如何传递价值</a:t>
            </a:r>
            <a:endParaRPr kumimoji="1"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/>
              <a:t>如何获取客户并签订订单？</a:t>
            </a:r>
            <a:endParaRPr kumimoji="1"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/>
              <a:t>如何持续发展客户和业务？</a:t>
            </a:r>
            <a:endParaRPr kumimoji="1"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/>
              <a:t>如何交付产品和提供服务？</a:t>
            </a:r>
            <a:endParaRPr kumimoji="1"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9C5658D-0E50-9847-996A-86A4F016747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86995" y="1295400"/>
            <a:ext cx="6532811" cy="3738563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9001593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712242-4435-1E4E-874B-7A66DDB2C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457200"/>
            <a:ext cx="10605956" cy="369332"/>
          </a:xfrm>
        </p:spPr>
        <p:txBody>
          <a:bodyPr/>
          <a:lstStyle/>
          <a:p>
            <a:r>
              <a:rPr lang="zh-CN" altLang="en-GB" dirty="0"/>
              <a:t>市场</a:t>
            </a:r>
            <a:r>
              <a:rPr lang="zh-CN" altLang="en-US" dirty="0"/>
              <a:t>潜力 </a:t>
            </a:r>
            <a:r>
              <a:rPr lang="en-GB" altLang="zh-CN" dirty="0"/>
              <a:t>Market potential</a:t>
            </a:r>
            <a:endParaRPr kumimoji="1"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FFD2072-6226-D54C-9ACC-FD54616882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0267" y="1066800"/>
            <a:ext cx="3979333" cy="4107535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kumimoji="1" lang="zh-CN" altLang="en-US" dirty="0"/>
              <a:t>清晰定义你的目标客户和市场规模及边界。</a:t>
            </a:r>
            <a:endParaRPr kumimoji="1"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该需求所在细分市场的整体规模有多大？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客观分析市场规模：精准的细分市场的规模有利于投资人快速做出判断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市场不可定位过窄：太小的市场很难引起投资人的兴趣。如确实有限，需要注意未来的扩展空间。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用数字说话：具备权威的数据来源或者坚实的逻辑推断基础。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具备巨大增长潜力：</a:t>
            </a:r>
            <a:r>
              <a:rPr lang="en-US" altLang="zh-CN" dirty="0"/>
              <a:t>CAGR</a:t>
            </a:r>
            <a:r>
              <a:rPr lang="zh-CN" altLang="en-US" dirty="0"/>
              <a:t>（年平均复合增长率）不低于</a:t>
            </a:r>
            <a:r>
              <a:rPr lang="en-US" altLang="zh-CN" dirty="0"/>
              <a:t>15%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B20DAE9-3A8E-B444-B211-B83399C2217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34492" y="1190166"/>
            <a:ext cx="6950578" cy="410753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4167822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500C863-7E08-284F-BAFE-662713314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457200"/>
            <a:ext cx="10605956" cy="369332"/>
          </a:xfrm>
        </p:spPr>
        <p:txBody>
          <a:bodyPr/>
          <a:lstStyle/>
          <a:p>
            <a:r>
              <a:rPr lang="zh-CN" altLang="en-GB" dirty="0"/>
              <a:t>财务</a:t>
            </a:r>
            <a:r>
              <a:rPr lang="zh-CN" altLang="en-US" dirty="0"/>
              <a:t>运营数据 </a:t>
            </a:r>
            <a:r>
              <a:rPr lang="en-GB" altLang="zh-CN" dirty="0"/>
              <a:t>Financials</a:t>
            </a:r>
            <a:endParaRPr kumimoji="1"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E56C10D-4408-914E-BA01-AEE4FB6D82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0267" y="1066800"/>
            <a:ext cx="4284133" cy="4154984"/>
          </a:xfrm>
        </p:spPr>
        <p:txBody>
          <a:bodyPr/>
          <a:lstStyle/>
          <a:p>
            <a:r>
              <a:rPr kumimoji="1" lang="zh-CN" altLang="en-US" dirty="0"/>
              <a:t>关于财务方面的实际数据，或者是建立在实际数据上的预测。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lang="zh-CN" altLang="en-US" dirty="0"/>
              <a:t>项目目前的实际情况如何？已经做了哪些事了？</a:t>
            </a:r>
          </a:p>
          <a:p>
            <a:r>
              <a:rPr lang="zh-CN" altLang="en-US" dirty="0"/>
              <a:t>（</a:t>
            </a:r>
            <a:r>
              <a:rPr lang="en-US" altLang="zh-CN" dirty="0"/>
              <a:t>1</a:t>
            </a:r>
            <a:r>
              <a:rPr lang="zh-CN" altLang="en-US" dirty="0"/>
              <a:t>）前面的都是</a:t>
            </a:r>
            <a:r>
              <a:rPr lang="en-GB" altLang="zh-CN" dirty="0"/>
              <a:t>idea</a:t>
            </a:r>
            <a:r>
              <a:rPr lang="zh-CN" altLang="en-GB" dirty="0"/>
              <a:t>，</a:t>
            </a:r>
            <a:r>
              <a:rPr lang="zh-CN" altLang="en-US" dirty="0"/>
              <a:t>这一块是行动的结果</a:t>
            </a:r>
            <a:r>
              <a:rPr lang="en-US" altLang="zh-CN" dirty="0"/>
              <a:t>—</a:t>
            </a:r>
            <a:r>
              <a:rPr lang="zh-CN" altLang="en-US" dirty="0"/>
              <a:t>可以是已经研发完成的产品、已开设的门店网店、已完成的销售额、已获取的客户数</a:t>
            </a:r>
            <a:r>
              <a:rPr lang="en-US" altLang="zh-CN" dirty="0"/>
              <a:t>……</a:t>
            </a:r>
          </a:p>
          <a:p>
            <a:endParaRPr lang="en-US" altLang="zh-CN" dirty="0"/>
          </a:p>
          <a:p>
            <a:r>
              <a:rPr lang="zh-CN" altLang="en-US" dirty="0"/>
              <a:t>（</a:t>
            </a:r>
            <a:r>
              <a:rPr lang="en-US" altLang="zh-CN" dirty="0"/>
              <a:t>2</a:t>
            </a:r>
            <a:r>
              <a:rPr lang="zh-CN" altLang="en-US" dirty="0"/>
              <a:t>）最好能提供来自第三方的佐证</a:t>
            </a:r>
            <a:r>
              <a:rPr lang="en-US" altLang="zh-CN" dirty="0"/>
              <a:t>—</a:t>
            </a:r>
            <a:r>
              <a:rPr lang="zh-CN" altLang="en-US" dirty="0"/>
              <a:t>媒体、上下游客户、历史投资人</a:t>
            </a:r>
            <a:r>
              <a:rPr lang="en-US" altLang="zh-CN" dirty="0"/>
              <a:t>……</a:t>
            </a:r>
          </a:p>
          <a:p>
            <a:r>
              <a:rPr lang="zh-CN" altLang="en-US" dirty="0"/>
              <a:t>用数字说话，展现到目前为止团队的实际执行能力。</a:t>
            </a:r>
          </a:p>
          <a:p>
            <a:endParaRPr kumimoji="1" lang="zh-CN" altLang="en-US" dirty="0"/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F1904DDB-91E1-B446-BC98-D442C3BAC4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38800" y="973930"/>
            <a:ext cx="4766312" cy="2978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E43A2B5B-2D6E-4746-8DAA-0E6DA853EB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38800" y="3810000"/>
            <a:ext cx="4766312" cy="290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68503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0D73F24-2B20-FE48-8ABF-16AEEF8DA5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457200"/>
            <a:ext cx="10605956" cy="369332"/>
          </a:xfrm>
        </p:spPr>
        <p:txBody>
          <a:bodyPr/>
          <a:lstStyle/>
          <a:p>
            <a:r>
              <a:rPr lang="zh-CN" altLang="en-GB" dirty="0"/>
              <a:t>愿景</a:t>
            </a:r>
            <a:r>
              <a:rPr lang="zh-CN" altLang="en-US" dirty="0"/>
              <a:t>与规划 </a:t>
            </a:r>
            <a:r>
              <a:rPr lang="en-GB" altLang="zh-CN" dirty="0"/>
              <a:t>Vision</a:t>
            </a:r>
            <a:endParaRPr kumimoji="1"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8678494-4F2E-7A4B-A8A9-74B4D83DE0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0266" y="1143000"/>
            <a:ext cx="11311467" cy="2492990"/>
          </a:xfrm>
        </p:spPr>
        <p:txBody>
          <a:bodyPr/>
          <a:lstStyle/>
          <a:p>
            <a:r>
              <a:rPr kumimoji="1" lang="zh-CN" altLang="en-US" dirty="0"/>
              <a:t>如果能够站住脚跟，未来将做成什么样？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lang="zh-CN" altLang="en-US" dirty="0"/>
              <a:t>未来几年的发展规划是什么？</a:t>
            </a:r>
          </a:p>
          <a:p>
            <a:r>
              <a:rPr lang="zh-CN" altLang="en-US" dirty="0"/>
              <a:t>（</a:t>
            </a:r>
            <a:r>
              <a:rPr lang="en-US" altLang="zh-CN" dirty="0"/>
              <a:t>1</a:t>
            </a:r>
            <a:r>
              <a:rPr lang="zh-CN" altLang="en-US" dirty="0"/>
              <a:t>）会采取哪些手段来拓展自身业务？会采取哪些手段来赢得市场竞争？</a:t>
            </a:r>
          </a:p>
          <a:p>
            <a:r>
              <a:rPr lang="zh-CN" altLang="en-US" dirty="0"/>
              <a:t>（</a:t>
            </a:r>
            <a:r>
              <a:rPr lang="en-US" altLang="zh-CN" dirty="0"/>
              <a:t>2</a:t>
            </a:r>
            <a:r>
              <a:rPr lang="zh-CN" altLang="en-US" dirty="0"/>
              <a:t>）未来</a:t>
            </a:r>
            <a:r>
              <a:rPr lang="en-US" altLang="zh-CN" dirty="0"/>
              <a:t>3</a:t>
            </a:r>
            <a:r>
              <a:rPr lang="zh-CN" altLang="en-US" dirty="0"/>
              <a:t>年的业绩目标是什么样的？测算依据是什么？</a:t>
            </a:r>
          </a:p>
          <a:p>
            <a:r>
              <a:rPr lang="zh-CN" altLang="en-US" dirty="0"/>
              <a:t>（</a:t>
            </a:r>
            <a:r>
              <a:rPr lang="en-US" altLang="zh-CN" dirty="0"/>
              <a:t>3</a:t>
            </a:r>
            <a:r>
              <a:rPr lang="zh-CN" altLang="en-US" dirty="0"/>
              <a:t>）财务上大概需要几年可以实现盈利（粗略测算即可）？大概需要几年可以让本轮投资人退出（上市、并购、团队回购等）？</a:t>
            </a:r>
          </a:p>
          <a:p>
            <a:r>
              <a:rPr lang="zh-CN" altLang="en-US" dirty="0"/>
              <a:t>重点是展现创始团队的战略眼光与对未来的思考。</a:t>
            </a:r>
          </a:p>
          <a:p>
            <a:endParaRPr kumimoji="1" lang="zh-CN" altLang="en-US" dirty="0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1E02EC17-63EB-2945-B79F-3C8E17D50E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67400" y="3441700"/>
            <a:ext cx="5155216" cy="3222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A041A79-BCD7-1341-B265-9B3CF98449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8133" y="3467100"/>
            <a:ext cx="5114576" cy="3196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23534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D46B0C5-C494-1648-B6A2-49E853BEED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融资方案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4F37F29-C07F-484D-B1C8-F7A2E30A74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0266" y="1066800"/>
            <a:ext cx="4588933" cy="3696525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项目估值多少，想融多少钱？</a:t>
            </a:r>
          </a:p>
          <a:p>
            <a:pPr>
              <a:lnSpc>
                <a:spcPct val="150000"/>
              </a:lnSpc>
            </a:pPr>
            <a:r>
              <a:rPr lang="zh-CN" altLang="en-US" dirty="0"/>
              <a:t>（</a:t>
            </a:r>
            <a:r>
              <a:rPr lang="en-US" altLang="zh-CN" dirty="0"/>
              <a:t>1</a:t>
            </a:r>
            <a:r>
              <a:rPr lang="zh-CN" altLang="en-US" dirty="0"/>
              <a:t>）为什么是这个估值？为什么要融这么多钱？</a:t>
            </a:r>
            <a:r>
              <a:rPr lang="en-US" altLang="zh-CN" dirty="0"/>
              <a:t>——</a:t>
            </a:r>
            <a:r>
              <a:rPr lang="zh-CN" altLang="en-US" dirty="0"/>
              <a:t>最好能给出简略的理由</a:t>
            </a:r>
            <a:r>
              <a:rPr lang="en-US" altLang="zh-CN" dirty="0"/>
              <a:t>/</a:t>
            </a:r>
            <a:r>
              <a:rPr lang="zh-CN" altLang="en-US" dirty="0"/>
              <a:t>测算过程。</a:t>
            </a:r>
          </a:p>
          <a:p>
            <a:pPr>
              <a:lnSpc>
                <a:spcPct val="150000"/>
              </a:lnSpc>
            </a:pPr>
            <a:r>
              <a:rPr lang="zh-CN" altLang="en-US" dirty="0"/>
              <a:t>（</a:t>
            </a:r>
            <a:r>
              <a:rPr lang="en-US" altLang="zh-CN" dirty="0"/>
              <a:t>2</a:t>
            </a:r>
            <a:r>
              <a:rPr lang="zh-CN" altLang="en-US" dirty="0"/>
              <a:t>）打算如何花这笔钱？</a:t>
            </a:r>
            <a:r>
              <a:rPr lang="en-US" altLang="zh-CN" dirty="0"/>
              <a:t>——</a:t>
            </a:r>
            <a:r>
              <a:rPr lang="zh-CN" altLang="en-US" dirty="0"/>
              <a:t>和未来规划相呼应，体现出“钱的合理使用”。</a:t>
            </a:r>
          </a:p>
          <a:p>
            <a:pPr>
              <a:lnSpc>
                <a:spcPct val="150000"/>
              </a:lnSpc>
            </a:pPr>
            <a:br>
              <a:rPr lang="zh-CN" altLang="en-US" dirty="0"/>
            </a:b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F52EDB8-8FA1-8848-90A6-4FAEAD4A123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26904" y="3810000"/>
            <a:ext cx="4185993" cy="241345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3E5C0CE-3C14-0240-99F2-218BA85D34A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26904" y="1092488"/>
            <a:ext cx="4185993" cy="248965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8804105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FD85F5-E4C5-414D-BAA2-ED3D7E280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其他需要注意的点：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8DD846B-F808-1342-A1B1-8B4A7B0DA0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0266" y="1066800"/>
            <a:ext cx="11311467" cy="3259034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+mn-ea"/>
              </a:rPr>
              <a:t>1.</a:t>
            </a:r>
            <a:r>
              <a:rPr lang="zh-CN" altLang="en-US" dirty="0">
                <a:latin typeface="+mn-ea"/>
              </a:rPr>
              <a:t>文件格式：最终版做成</a:t>
            </a:r>
            <a:r>
              <a:rPr lang="en-US" altLang="zh-CN" dirty="0">
                <a:latin typeface="+mn-ea"/>
              </a:rPr>
              <a:t>PDF</a:t>
            </a:r>
            <a:r>
              <a:rPr lang="zh-CN" altLang="en-US" dirty="0">
                <a:latin typeface="+mn-ea"/>
              </a:rPr>
              <a:t>。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+mn-ea"/>
              </a:rPr>
              <a:t>2.</a:t>
            </a:r>
            <a:r>
              <a:rPr lang="zh-CN" altLang="en-US" dirty="0">
                <a:latin typeface="+mn-ea"/>
              </a:rPr>
              <a:t>文件命名： 项目名称一目了然。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+mn-ea"/>
              </a:rPr>
              <a:t>3.</a:t>
            </a:r>
            <a:r>
              <a:rPr lang="zh-CN" altLang="en-US" dirty="0">
                <a:latin typeface="+mn-ea"/>
              </a:rPr>
              <a:t>页数与大小：最好控制在</a:t>
            </a:r>
            <a:r>
              <a:rPr lang="en-US" altLang="zh-CN" dirty="0">
                <a:latin typeface="+mn-ea"/>
              </a:rPr>
              <a:t>20</a:t>
            </a:r>
            <a:r>
              <a:rPr lang="zh-CN" altLang="en-US" dirty="0">
                <a:latin typeface="+mn-ea"/>
              </a:rPr>
              <a:t>页之内，如果要用很多图片，记得进行压缩。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+mn-ea"/>
              </a:rPr>
              <a:t>4.</a:t>
            </a:r>
            <a:r>
              <a:rPr lang="zh-CN" altLang="en-US" dirty="0">
                <a:latin typeface="+mn-ea"/>
              </a:rPr>
              <a:t>联系方式：封底或者末尾要留下团队的联系方式，以免感兴趣的投资者找不到人。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+mn-ea"/>
              </a:rPr>
              <a:t>5.</a:t>
            </a:r>
            <a:r>
              <a:rPr lang="zh-CN" altLang="en-US" dirty="0">
                <a:latin typeface="+mn-ea"/>
              </a:rPr>
              <a:t>展示顺序：精华放在前面，这样确保投资人会快速产生兴趣。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+mn-ea"/>
              </a:rPr>
              <a:t>6.</a:t>
            </a:r>
            <a:r>
              <a:rPr lang="zh-CN" altLang="en-US" dirty="0">
                <a:latin typeface="+mn-ea"/>
              </a:rPr>
              <a:t>标题行：标题精准概括本页要点。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+mn-ea"/>
              </a:rPr>
              <a:t>7.</a:t>
            </a:r>
            <a:r>
              <a:rPr lang="zh-CN" altLang="en-US" dirty="0">
                <a:latin typeface="+mn-ea"/>
              </a:rPr>
              <a:t>展示风格：色调清爽，避免花哨。图文协调，尽量避免过多文字信息爆炸。</a:t>
            </a:r>
            <a:br>
              <a:rPr lang="zh-CN" altLang="en-US" dirty="0">
                <a:latin typeface="+mn-ea"/>
              </a:rPr>
            </a:br>
            <a:endParaRPr kumimoji="1" lang="zh-CN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629100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0EC7F34-BABB-0F43-844B-0598CC9AA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一个典型的早期项目募资过程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4173594-FB42-3244-A360-CD44501B93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143000"/>
            <a:ext cx="10896600" cy="5551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6145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1DD91FC-CCE3-EB45-B828-378DB0AF6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关注接触投资人的质量，而不是数量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6076609-4D58-B641-ADB4-9A2B8E4298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159216"/>
            <a:ext cx="5067300" cy="42164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EDF143D-2CC3-A24C-B21D-3BC7D950E6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235416"/>
            <a:ext cx="4660900" cy="414020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7F714CDD-AC47-984A-8FC8-FE2601E6FEC3}"/>
              </a:ext>
            </a:extLst>
          </p:cNvPr>
          <p:cNvSpPr txBox="1"/>
          <p:nvPr/>
        </p:nvSpPr>
        <p:spPr>
          <a:xfrm>
            <a:off x="1200150" y="5779738"/>
            <a:ext cx="4191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在一定程度内，</a:t>
            </a:r>
            <a:r>
              <a:rPr lang="zh-CN" altLang="en-GB" dirty="0"/>
              <a:t>接触</a:t>
            </a:r>
            <a:r>
              <a:rPr lang="zh-CN" altLang="en-US" dirty="0"/>
              <a:t>更多的投资人会带给你更多的沟通会议机会。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48D93D1-5EB0-3C40-A388-C3352084142A}"/>
              </a:ext>
            </a:extLst>
          </p:cNvPr>
          <p:cNvSpPr txBox="1"/>
          <p:nvPr/>
        </p:nvSpPr>
        <p:spPr>
          <a:xfrm>
            <a:off x="7156452" y="5754469"/>
            <a:ext cx="357187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GB" dirty="0"/>
              <a:t>接触</a:t>
            </a:r>
            <a:r>
              <a:rPr lang="zh-CN" altLang="en-US" dirty="0"/>
              <a:t>更多的投资人未必会带来更多的资金。</a:t>
            </a:r>
          </a:p>
        </p:txBody>
      </p:sp>
    </p:spTree>
    <p:extLst>
      <p:ext uri="{BB962C8B-B14F-4D97-AF65-F5344CB8AC3E}">
        <p14:creationId xmlns:p14="http://schemas.microsoft.com/office/powerpoint/2010/main" val="3237610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9A194F-649C-364C-87FE-D7C4C2CD2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什么是</a:t>
            </a:r>
            <a:r>
              <a:rPr kumimoji="1" lang="en-US" altLang="zh-CN" dirty="0"/>
              <a:t>BP</a:t>
            </a:r>
            <a:r>
              <a:rPr kumimoji="1" lang="zh-CN" altLang="en-US" dirty="0"/>
              <a:t>（商业计划书）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4229D0A-EFFE-8C46-8A11-DBB7F8B1AE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0266" y="1143000"/>
            <a:ext cx="11311467" cy="553998"/>
          </a:xfrm>
        </p:spPr>
        <p:txBody>
          <a:bodyPr/>
          <a:lstStyle/>
          <a:p>
            <a:r>
              <a:rPr kumimoji="1" lang="zh-CN" altLang="en-US" dirty="0"/>
              <a:t>对于初创科技企业的团队创始人而言，</a:t>
            </a:r>
            <a:r>
              <a:rPr kumimoji="1" lang="en-US" altLang="zh-CN" dirty="0"/>
              <a:t>BP</a:t>
            </a:r>
            <a:r>
              <a:rPr kumimoji="1" lang="zh-CN" altLang="en-US" dirty="0"/>
              <a:t>（商业计划书）就是创业者跟早期投资人沟通的敲门砖。</a:t>
            </a:r>
            <a:endParaRPr kumimoji="1" lang="en-US" altLang="zh-CN" dirty="0"/>
          </a:p>
          <a:p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DFA5365-AC6B-AB4B-9993-DDADE3EB91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1717390"/>
            <a:ext cx="8280400" cy="800100"/>
          </a:xfrm>
          <a:prstGeom prst="rect">
            <a:avLst/>
          </a:prstGeom>
        </p:spPr>
      </p:pic>
      <p:sp>
        <p:nvSpPr>
          <p:cNvPr id="5" name="文本占位符 2">
            <a:extLst>
              <a:ext uri="{FF2B5EF4-FFF2-40B4-BE49-F238E27FC236}">
                <a16:creationId xmlns:a16="http://schemas.microsoft.com/office/drawing/2014/main" id="{8314550E-0150-E940-B303-256C5B3143EC}"/>
              </a:ext>
            </a:extLst>
          </p:cNvPr>
          <p:cNvSpPr txBox="1">
            <a:spLocks/>
          </p:cNvSpPr>
          <p:nvPr/>
        </p:nvSpPr>
        <p:spPr>
          <a:xfrm>
            <a:off x="440265" y="2772577"/>
            <a:ext cx="11311467" cy="328102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b="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kern="0" dirty="0"/>
              <a:t>融资是一个沟通的过程，不要试图将所有的细节塞入</a:t>
            </a:r>
            <a:r>
              <a:rPr kumimoji="1" lang="en-US" altLang="zh-CN" kern="0" dirty="0"/>
              <a:t>BP</a:t>
            </a:r>
            <a:r>
              <a:rPr kumimoji="1" lang="zh-CN" altLang="en-US" kern="0" dirty="0"/>
              <a:t>中。</a:t>
            </a:r>
            <a:endParaRPr kumimoji="1" lang="en-US" altLang="zh-CN" kern="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kern="0" dirty="0"/>
              <a:t>简洁而清晰的介绍你的商业构想，包括团队，市场和计划等要素。</a:t>
            </a:r>
            <a:endParaRPr kumimoji="1" lang="en-US" altLang="zh-CN" kern="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kern="0" dirty="0"/>
              <a:t>敲门砖的作用就是确保在不超过</a:t>
            </a:r>
            <a:r>
              <a:rPr kumimoji="1" lang="en-US" altLang="zh-CN" kern="0" dirty="0"/>
              <a:t>1</a:t>
            </a:r>
            <a:r>
              <a:rPr kumimoji="1" lang="zh-CN" altLang="en-US" kern="0" dirty="0"/>
              <a:t>分钟的快速阅读时间内，抓住投资人的注意力。</a:t>
            </a:r>
            <a:endParaRPr kumimoji="1" lang="en-US" altLang="zh-CN" kern="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kern="0" dirty="0"/>
              <a:t>金字塔原则</a:t>
            </a:r>
            <a:endParaRPr kumimoji="1" lang="en-US" altLang="zh-CN" kern="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kern="0" dirty="0"/>
              <a:t>最好围绕一个核心业务</a:t>
            </a:r>
            <a:endParaRPr kumimoji="1" lang="en-US" altLang="zh-CN" kern="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kern="0" dirty="0"/>
              <a:t>关键信息结合清晰的逻辑</a:t>
            </a:r>
            <a:endParaRPr kumimoji="1" lang="en-US" altLang="zh-CN" kern="0" dirty="0"/>
          </a:p>
          <a:p>
            <a:pPr>
              <a:lnSpc>
                <a:spcPct val="150000"/>
              </a:lnSpc>
            </a:pPr>
            <a:endParaRPr kumimoji="1" lang="en-US" altLang="zh-CN" kern="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zh-CN" altLang="en-US" kern="0" dirty="0"/>
          </a:p>
        </p:txBody>
      </p:sp>
    </p:spTree>
    <p:extLst>
      <p:ext uri="{BB962C8B-B14F-4D97-AF65-F5344CB8AC3E}">
        <p14:creationId xmlns:p14="http://schemas.microsoft.com/office/powerpoint/2010/main" val="1959389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7F6846-FAE5-7847-85F2-6B80C525F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如何规划早期融资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AEB1F83-CFA7-F440-AB75-0C584DB26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4800" y="1219200"/>
            <a:ext cx="11311467" cy="1619033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/>
              <a:t>选择</a:t>
            </a:r>
            <a:r>
              <a:rPr kumimoji="1" lang="en-US" altLang="zh-CN" dirty="0"/>
              <a:t>20-30</a:t>
            </a:r>
            <a:r>
              <a:rPr kumimoji="1" lang="zh-CN" altLang="en-US" dirty="0"/>
              <a:t>家能够吸引你的机构进行沟通。</a:t>
            </a:r>
            <a:endParaRPr kumimoji="1"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/>
              <a:t>如果都没有同意进行投资，请认真分析他们的反馈并进行优化。然后再跟更多的投资人进行沟通。</a:t>
            </a:r>
            <a:endParaRPr kumimoji="1"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/>
              <a:t>如果接触了超过</a:t>
            </a:r>
            <a:r>
              <a:rPr kumimoji="1" lang="en-US" altLang="zh-CN" dirty="0"/>
              <a:t>100</a:t>
            </a:r>
            <a:r>
              <a:rPr kumimoji="1" lang="zh-CN" altLang="en-US" dirty="0"/>
              <a:t>个投资人还没有得到反馈，很可能是项目本身或者时机有问题。</a:t>
            </a:r>
            <a:endParaRPr kumimoji="1"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/>
              <a:t>平均项目的种子轮融资在</a:t>
            </a:r>
            <a:r>
              <a:rPr kumimoji="1" lang="en-US" altLang="zh-CN" dirty="0"/>
              <a:t>130</a:t>
            </a:r>
            <a:r>
              <a:rPr kumimoji="1" lang="zh-CN" altLang="en-US" dirty="0"/>
              <a:t>万美金左右，但从天使投资人或者种子基金那可以拿到的钱差别很大。</a:t>
            </a:r>
            <a:endParaRPr kumimoji="1"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43D7B52-9FDA-BD47-9F2D-DD5E254317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483" y="3810000"/>
            <a:ext cx="10706100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8707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0B5960-B2F3-E449-B08A-5CB888CBDF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Angel</a:t>
            </a:r>
            <a:r>
              <a:rPr kumimoji="1" lang="zh-CN" altLang="en-US" dirty="0"/>
              <a:t>（天使） </a:t>
            </a:r>
            <a:r>
              <a:rPr kumimoji="1" lang="en-US" altLang="zh-CN" dirty="0"/>
              <a:t>vs</a:t>
            </a:r>
            <a:r>
              <a:rPr kumimoji="1" lang="zh-CN" altLang="en-US" dirty="0"/>
              <a:t> </a:t>
            </a:r>
            <a:r>
              <a:rPr kumimoji="1" lang="en-US" altLang="zh-CN" dirty="0"/>
              <a:t>Seed</a:t>
            </a:r>
            <a:r>
              <a:rPr kumimoji="1" lang="zh-CN" altLang="en-US" dirty="0"/>
              <a:t> </a:t>
            </a:r>
            <a:r>
              <a:rPr kumimoji="1" lang="en-US" altLang="zh-CN" dirty="0"/>
              <a:t>firm</a:t>
            </a:r>
            <a:r>
              <a:rPr kumimoji="1" lang="zh-CN" altLang="en-US" dirty="0"/>
              <a:t>（种子基金）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C0D2E52-82FD-C647-B886-1F98909CDF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1644" y="1371600"/>
            <a:ext cx="11311467" cy="276999"/>
          </a:xfrm>
        </p:spPr>
        <p:txBody>
          <a:bodyPr/>
          <a:lstStyle/>
          <a:p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F38969D-9B68-6F49-B29E-172A0FB036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1219200"/>
            <a:ext cx="7350246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2530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535BEB-90A5-154A-B130-537FE694B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zh-CN" dirty="0"/>
              <a:t>Firm Rounds: Rarer but Better</a:t>
            </a:r>
            <a:endParaRPr kumimoji="1"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6643FE2-264A-BC42-BF84-FC4A8B58C5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0266" y="1219200"/>
            <a:ext cx="11311467" cy="276999"/>
          </a:xfrm>
        </p:spPr>
        <p:txBody>
          <a:bodyPr/>
          <a:lstStyle/>
          <a:p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7CE3EE4-C992-F448-984E-DBD4AC6E97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108" y="1500961"/>
            <a:ext cx="11341100" cy="474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0426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8EE31F-8EA7-6D46-BBA2-B1A77F4FCD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A</a:t>
            </a:r>
            <a:r>
              <a:rPr kumimoji="1" lang="zh-CN" altLang="en-US" dirty="0"/>
              <a:t>轮融资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55EA955-A205-3C46-BC97-37A817E9BC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3400" y="1219200"/>
            <a:ext cx="11311467" cy="276999"/>
          </a:xfrm>
        </p:spPr>
        <p:txBody>
          <a:bodyPr/>
          <a:lstStyle/>
          <a:p>
            <a:r>
              <a:rPr kumimoji="1" lang="zh-CN" altLang="en-US" dirty="0"/>
              <a:t>通常</a:t>
            </a:r>
            <a:r>
              <a:rPr kumimoji="1" lang="en-US" altLang="zh-CN" dirty="0"/>
              <a:t>1/9</a:t>
            </a:r>
            <a:r>
              <a:rPr kumimoji="1" lang="zh-CN" altLang="en-US" dirty="0"/>
              <a:t>的种子轮（</a:t>
            </a:r>
            <a:r>
              <a:rPr kumimoji="1" lang="en-US" altLang="zh-CN" dirty="0"/>
              <a:t>Seed</a:t>
            </a:r>
            <a:r>
              <a:rPr kumimoji="1" lang="zh-CN" altLang="en-US" dirty="0"/>
              <a:t> </a:t>
            </a:r>
            <a:r>
              <a:rPr kumimoji="1" lang="en-US" altLang="zh-CN" dirty="0"/>
              <a:t>round</a:t>
            </a:r>
            <a:r>
              <a:rPr kumimoji="1" lang="zh-CN" altLang="en-US" dirty="0"/>
              <a:t>）项目有可能走到</a:t>
            </a:r>
            <a:r>
              <a:rPr kumimoji="1" lang="en-US" altLang="zh-CN" dirty="0"/>
              <a:t>A</a:t>
            </a:r>
            <a:r>
              <a:rPr kumimoji="1" lang="zh-CN" altLang="en-US" dirty="0"/>
              <a:t>轮。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269D140-C575-2E4C-9013-B0A1B9415A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1589471"/>
            <a:ext cx="8534400" cy="5098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5204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D67DDB-756A-8443-A2A5-8E9C46D966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鸿沟理论与技术</a:t>
            </a:r>
            <a:r>
              <a:rPr kumimoji="1" lang="en-US" altLang="zh-CN" dirty="0"/>
              <a:t>/</a:t>
            </a:r>
            <a:r>
              <a:rPr kumimoji="1" lang="zh-CN" altLang="en-US" dirty="0"/>
              <a:t>市场成熟度曲线</a:t>
            </a:r>
          </a:p>
        </p:txBody>
      </p:sp>
      <p:pic>
        <p:nvPicPr>
          <p:cNvPr id="10242" name="Picture 2" descr="面对“鸿沟”，做减法才能跨越车海_手机凤凰网">
            <a:extLst>
              <a:ext uri="{FF2B5EF4-FFF2-40B4-BE49-F238E27FC236}">
                <a16:creationId xmlns:a16="http://schemas.microsoft.com/office/drawing/2014/main" id="{DC93F492-FF3D-E449-AF49-44E94321CA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95400" y="1295400"/>
            <a:ext cx="8023528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98225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2F7B54-0D8A-4042-B0F7-A0491A6CB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早期企业成长曲线</a:t>
            </a:r>
          </a:p>
        </p:txBody>
      </p:sp>
      <p:pic>
        <p:nvPicPr>
          <p:cNvPr id="11266" name="Picture 2" descr="跨越鸿沟- CSDN">
            <a:extLst>
              <a:ext uri="{FF2B5EF4-FFF2-40B4-BE49-F238E27FC236}">
                <a16:creationId xmlns:a16="http://schemas.microsoft.com/office/drawing/2014/main" id="{0C0AE8AF-3010-C944-94F3-D18ABE8235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19200" y="1138237"/>
            <a:ext cx="8703469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68927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4FBA63-A56B-2C44-9E8E-1C539E907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Gartner</a:t>
            </a:r>
            <a:r>
              <a:rPr kumimoji="1" lang="zh-CN" altLang="en-US" dirty="0"/>
              <a:t>信息技术</a:t>
            </a:r>
            <a:r>
              <a:rPr kumimoji="1" lang="en-US" altLang="zh-CN" dirty="0"/>
              <a:t>Hype</a:t>
            </a:r>
            <a:r>
              <a:rPr kumimoji="1" lang="zh-CN" altLang="en-US" dirty="0"/>
              <a:t> </a:t>
            </a:r>
            <a:r>
              <a:rPr kumimoji="1" lang="en-US" altLang="zh-CN" dirty="0"/>
              <a:t>Cycle</a:t>
            </a:r>
            <a:endParaRPr kumimoji="1" lang="zh-CN" altLang="en-US" dirty="0"/>
          </a:p>
        </p:txBody>
      </p:sp>
      <p:pic>
        <p:nvPicPr>
          <p:cNvPr id="12292" name="Picture 4" descr="Hype Cycle for Emerging Technologies, 2021">
            <a:extLst>
              <a:ext uri="{FF2B5EF4-FFF2-40B4-BE49-F238E27FC236}">
                <a16:creationId xmlns:a16="http://schemas.microsoft.com/office/drawing/2014/main" id="{624AA7B4-759C-9644-819D-3D58A5D16E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52600" y="990600"/>
            <a:ext cx="6858000" cy="556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8537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12161E-3D9C-2F40-8522-00957F61C9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科技创业如同从北坡攀登高山</a:t>
            </a:r>
          </a:p>
        </p:txBody>
      </p:sp>
      <p:pic>
        <p:nvPicPr>
          <p:cNvPr id="5" name="图片 4" descr="雪山上滑雪的人&#10;&#10;描述已自动生成">
            <a:extLst>
              <a:ext uri="{FF2B5EF4-FFF2-40B4-BE49-F238E27FC236}">
                <a16:creationId xmlns:a16="http://schemas.microsoft.com/office/drawing/2014/main" id="{A47F7D7D-78AC-3E4D-819C-ECE194E1DA0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0" y="1219197"/>
            <a:ext cx="3556002" cy="5334003"/>
          </a:xfrm>
          <a:prstGeom prst="rect">
            <a:avLst/>
          </a:prstGeom>
        </p:spPr>
      </p:pic>
      <p:sp>
        <p:nvSpPr>
          <p:cNvPr id="6" name="文本占位符 5">
            <a:extLst>
              <a:ext uri="{FF2B5EF4-FFF2-40B4-BE49-F238E27FC236}">
                <a16:creationId xmlns:a16="http://schemas.microsoft.com/office/drawing/2014/main" id="{C3AB8E6C-4CA9-534D-B555-19AFF5CEEF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0" y="1228722"/>
            <a:ext cx="6744230" cy="3692036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选择非常挑战而机会巨大的新方向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选择具有优异背景、互补而彼此信任的伙伴组成团队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认真思考通过打造什么样的竞争优势能够在目标市场建立壁垒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了解自己的优劣势，制定切实可行的发展规划和资源获取方案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全面深入的了解市场上类似的产品和方案并加以对比和参考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认真评估本人和团队能够承受的压力和风险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机会、实力和决心缺一不可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保持乐观和谦虚的态度，不要轻易放弃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敬畏市场和客观规律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9255658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1BEE93-A201-3849-93F3-BBA159EE0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关于高科技创业的推荐读物</a:t>
            </a:r>
          </a:p>
        </p:txBody>
      </p:sp>
      <p:pic>
        <p:nvPicPr>
          <p:cNvPr id="9218" name="Picture 2" descr="跨越鸿沟：颠覆性产品营销圣经">
            <a:extLst>
              <a:ext uri="{FF2B5EF4-FFF2-40B4-BE49-F238E27FC236}">
                <a16:creationId xmlns:a16="http://schemas.microsoft.com/office/drawing/2014/main" id="{19599FE7-C17F-1C4E-81CB-7807B93A6E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20309" y="1274440"/>
            <a:ext cx="3218993" cy="454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1FF6EE39-5738-3043-BB03-2C57C1948FD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6000" y="1274440"/>
            <a:ext cx="3061996" cy="454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7557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B00004D-4B5B-AF45-8063-BB39C42B14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BP</a:t>
            </a:r>
            <a:r>
              <a:rPr kumimoji="1" lang="zh-CN" altLang="en-US" dirty="0"/>
              <a:t>的关键要素</a:t>
            </a:r>
          </a:p>
        </p:txBody>
      </p:sp>
      <p:graphicFrame>
        <p:nvGraphicFramePr>
          <p:cNvPr id="4" name="图示 3">
            <a:extLst>
              <a:ext uri="{FF2B5EF4-FFF2-40B4-BE49-F238E27FC236}">
                <a16:creationId xmlns:a16="http://schemas.microsoft.com/office/drawing/2014/main" id="{8F77D650-F3AD-3F43-BDA4-214DDBA8E98D}"/>
              </a:ext>
            </a:extLst>
          </p:cNvPr>
          <p:cNvGraphicFramePr/>
          <p:nvPr/>
        </p:nvGraphicFramePr>
        <p:xfrm>
          <a:off x="381000" y="1295400"/>
          <a:ext cx="1693333" cy="49430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图片 4">
            <a:extLst>
              <a:ext uri="{FF2B5EF4-FFF2-40B4-BE49-F238E27FC236}">
                <a16:creationId xmlns:a16="http://schemas.microsoft.com/office/drawing/2014/main" id="{36C13FD1-D35C-DD4C-AD0F-C10DA0D58C7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98144" y="1186090"/>
            <a:ext cx="10001265" cy="5214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2649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33FF12-24D8-AC43-9FFC-CA0C565FD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常见的</a:t>
            </a:r>
            <a:r>
              <a:rPr kumimoji="1" lang="en-US" altLang="zh-CN" dirty="0"/>
              <a:t>BP</a:t>
            </a:r>
            <a:r>
              <a:rPr kumimoji="1" lang="zh-CN" altLang="en-US" dirty="0"/>
              <a:t>章节组织顺序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42B124D-1F1A-D843-8459-B3C54403EC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0" y="1257300"/>
            <a:ext cx="7112000" cy="51435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923D1D93-B8C9-9D4C-BC7E-D83A386B7A1E}"/>
              </a:ext>
            </a:extLst>
          </p:cNvPr>
          <p:cNvSpPr/>
          <p:nvPr/>
        </p:nvSpPr>
        <p:spPr>
          <a:xfrm>
            <a:off x="762000" y="1257300"/>
            <a:ext cx="10758356" cy="24765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highlight>
                <a:srgbClr val="0000FF"/>
              </a:highlight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C77CEF5-C5B1-5649-B4EA-891954EE7D70}"/>
              </a:ext>
            </a:extLst>
          </p:cNvPr>
          <p:cNvSpPr/>
          <p:nvPr/>
        </p:nvSpPr>
        <p:spPr>
          <a:xfrm>
            <a:off x="761999" y="3862387"/>
            <a:ext cx="10734543" cy="25717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highlight>
                <a:srgbClr val="FF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0872708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633D2224-8898-CB47-8459-0F2163E320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748" y="1219200"/>
            <a:ext cx="8478951" cy="281065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8AA1C81A-590C-3747-855B-EEC13D5A4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投资人查看</a:t>
            </a:r>
            <a:r>
              <a:rPr kumimoji="1" lang="en-US" altLang="zh-CN" dirty="0"/>
              <a:t>BP</a:t>
            </a:r>
            <a:r>
              <a:rPr kumimoji="1" lang="zh-CN" altLang="en-US" dirty="0"/>
              <a:t>的统计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A0BB39F-2BEA-7B4F-B8AD-5CE61099DDA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53512" y="3429000"/>
            <a:ext cx="2681174" cy="316760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A300AB8-AE28-1746-AD17-56E82F8E7CF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79699" y="1371600"/>
            <a:ext cx="1602279" cy="20574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0ECD260-11FE-7B41-88C6-BA29DF5D95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2857" y="4422518"/>
            <a:ext cx="7994732" cy="1387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3622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0D731F-917E-8E48-A3A1-5CEF08877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项目概要 </a:t>
            </a:r>
            <a:r>
              <a:rPr kumimoji="1" lang="en-US" altLang="zh-CN" dirty="0"/>
              <a:t>Summary</a:t>
            </a:r>
            <a:endParaRPr kumimoji="1"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3A2515B-8A3F-C141-8E8A-8E9D1DB4E7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1" y="1219200"/>
            <a:ext cx="3047999" cy="30480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sz="1200" dirty="0"/>
              <a:t>一页纸的“项目简介”商业计划书中最需要精炼总结的内容。好比电视广告，它如果不能在</a:t>
            </a:r>
            <a:r>
              <a:rPr lang="en-US" altLang="zh-CN" sz="1200" dirty="0"/>
              <a:t>15</a:t>
            </a:r>
            <a:r>
              <a:rPr lang="zh-CN" altLang="en-US" sz="1200" dirty="0"/>
              <a:t>秒钟内引起观众的兴趣，观众就会按遥控器换频道。</a:t>
            </a:r>
          </a:p>
          <a:p>
            <a:pPr>
              <a:lnSpc>
                <a:spcPct val="150000"/>
              </a:lnSpc>
            </a:pPr>
            <a:r>
              <a:rPr lang="zh-CN" altLang="en-US" sz="1200" dirty="0"/>
              <a:t>是你的商业计划书的“迷你版”，但它并非要包含商业计划书的每一个方面。</a:t>
            </a:r>
          </a:p>
          <a:p>
            <a:pPr>
              <a:lnSpc>
                <a:spcPct val="150000"/>
              </a:lnSpc>
            </a:pPr>
            <a:r>
              <a:rPr lang="en-US" altLang="zh-CN" sz="1200" dirty="0"/>
              <a:t>1. </a:t>
            </a:r>
            <a:r>
              <a:rPr lang="zh-CN" altLang="en-US" sz="1200" dirty="0"/>
              <a:t>用一句话来清晰地描述你的商业模式 </a:t>
            </a:r>
            <a:r>
              <a:rPr lang="en-US" altLang="zh-CN" sz="1200" dirty="0"/>
              <a:t>— </a:t>
            </a:r>
            <a:r>
              <a:rPr lang="zh-CN" altLang="en-US" sz="1200" dirty="0"/>
              <a:t>即你的产品或服务；</a:t>
            </a:r>
          </a:p>
          <a:p>
            <a:pPr>
              <a:lnSpc>
                <a:spcPct val="150000"/>
              </a:lnSpc>
            </a:pPr>
            <a:r>
              <a:rPr lang="en-US" altLang="zh-CN" sz="1200" dirty="0"/>
              <a:t>2. </a:t>
            </a:r>
            <a:r>
              <a:rPr lang="zh-CN" altLang="en-US" sz="1200" dirty="0"/>
              <a:t>用一句话来明确表述为什么你的创新及时解决了用户的问题，填补了市场的空缺；</a:t>
            </a:r>
          </a:p>
          <a:p>
            <a:pPr>
              <a:lnSpc>
                <a:spcPct val="150000"/>
              </a:lnSpc>
            </a:pPr>
            <a:r>
              <a:rPr lang="en-US" altLang="zh-CN" sz="1200" dirty="0"/>
              <a:t>3. </a:t>
            </a:r>
            <a:r>
              <a:rPr lang="zh-CN" altLang="en-US" sz="1200" dirty="0"/>
              <a:t>用一句话（包括具体数字）来描述巨大的市场规模和潜在的远景；</a:t>
            </a:r>
          </a:p>
          <a:p>
            <a:pPr>
              <a:lnSpc>
                <a:spcPct val="150000"/>
              </a:lnSpc>
            </a:pPr>
            <a:r>
              <a:rPr lang="en-US" altLang="zh-CN" sz="1200" dirty="0"/>
              <a:t>4. </a:t>
            </a:r>
            <a:r>
              <a:rPr lang="zh-CN" altLang="en-US" sz="1200" dirty="0"/>
              <a:t>用一句话来概括你的竞争优势；</a:t>
            </a:r>
          </a:p>
          <a:p>
            <a:pPr>
              <a:lnSpc>
                <a:spcPct val="150000"/>
              </a:lnSpc>
            </a:pPr>
            <a:r>
              <a:rPr lang="en-US" altLang="zh-CN" sz="1200" dirty="0"/>
              <a:t>5. </a:t>
            </a:r>
            <a:r>
              <a:rPr lang="zh-CN" altLang="en-US" sz="1200" dirty="0"/>
              <a:t>用一句话来形容你和你的团队的亮点；</a:t>
            </a:r>
          </a:p>
          <a:p>
            <a:pPr>
              <a:lnSpc>
                <a:spcPct val="150000"/>
              </a:lnSpc>
            </a:pPr>
            <a:r>
              <a:rPr lang="en-US" altLang="zh-CN" sz="1200" dirty="0"/>
              <a:t>6. </a:t>
            </a:r>
            <a:r>
              <a:rPr lang="zh-CN" altLang="en-US" sz="1200" dirty="0"/>
              <a:t>用一句话（包括具体数字和时间）来概述你的投资价值；</a:t>
            </a:r>
          </a:p>
          <a:p>
            <a:pPr>
              <a:lnSpc>
                <a:spcPct val="150000"/>
              </a:lnSpc>
            </a:pPr>
            <a:r>
              <a:rPr lang="en-US" altLang="zh-CN" sz="1200" dirty="0"/>
              <a:t>7. </a:t>
            </a:r>
            <a:r>
              <a:rPr lang="zh-CN" altLang="en-US" sz="1200" dirty="0"/>
              <a:t>用一句话来陈述你希望融多少钱、主要用来干嘛。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570E427F-C085-724C-B255-4AE3830479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57600" y="1219200"/>
            <a:ext cx="8290560" cy="51816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pic>
    </p:spTree>
    <p:extLst>
      <p:ext uri="{BB962C8B-B14F-4D97-AF65-F5344CB8AC3E}">
        <p14:creationId xmlns:p14="http://schemas.microsoft.com/office/powerpoint/2010/main" val="25688672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270118-EAD2-0C4C-8A12-19855F9C78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457200"/>
            <a:ext cx="10605956" cy="369332"/>
          </a:xfrm>
        </p:spPr>
        <p:txBody>
          <a:bodyPr/>
          <a:lstStyle/>
          <a:p>
            <a:r>
              <a:rPr lang="zh-CN" altLang="en-US" dirty="0"/>
              <a:t>使命：</a:t>
            </a:r>
            <a:r>
              <a:rPr lang="en-GB" altLang="zh-CN" dirty="0"/>
              <a:t>Company purpose</a:t>
            </a:r>
            <a:endParaRPr kumimoji="1"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33016BF-8FAB-AF46-B838-B4D90165CD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0266" y="1066800"/>
            <a:ext cx="11311467" cy="276999"/>
          </a:xfrm>
        </p:spPr>
        <p:txBody>
          <a:bodyPr/>
          <a:lstStyle/>
          <a:p>
            <a:r>
              <a:rPr kumimoji="1" lang="zh-CN" altLang="en-US" dirty="0"/>
              <a:t>用一句话清晰说明公司的使命：为</a:t>
            </a:r>
            <a:r>
              <a:rPr kumimoji="1" lang="en-US" altLang="zh-CN" dirty="0"/>
              <a:t>XX</a:t>
            </a:r>
            <a:r>
              <a:rPr kumimoji="1" lang="zh-CN" altLang="en-US" dirty="0"/>
              <a:t>客户带来独特的</a:t>
            </a:r>
            <a:r>
              <a:rPr kumimoji="1" lang="en-US" altLang="zh-CN" dirty="0"/>
              <a:t>XX</a:t>
            </a:r>
            <a:r>
              <a:rPr kumimoji="1" lang="zh-CN" altLang="en-US" dirty="0"/>
              <a:t>价值。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0E2FAC42-6C87-CC44-9F84-0FB209D8E7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3111" y="1981200"/>
            <a:ext cx="5836920" cy="3648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FAB23B98-A1D0-C447-A953-E14244B21D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3369" y="1981200"/>
            <a:ext cx="6099581" cy="364807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8596844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E4B2AD-171F-9A4E-ABC6-6CB8CFA62E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457200"/>
            <a:ext cx="10605956" cy="369332"/>
          </a:xfrm>
        </p:spPr>
        <p:txBody>
          <a:bodyPr/>
          <a:lstStyle/>
          <a:p>
            <a:r>
              <a:rPr lang="zh-CN" altLang="en-GB" dirty="0"/>
              <a:t>问题</a:t>
            </a:r>
            <a:r>
              <a:rPr lang="zh-CN" altLang="en-US" dirty="0"/>
              <a:t>：</a:t>
            </a:r>
            <a:r>
              <a:rPr lang="en-GB" altLang="zh-CN" dirty="0"/>
              <a:t>Problem </a:t>
            </a:r>
            <a:endParaRPr kumimoji="1"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7AD7603-12F0-074D-9CE0-6D0AE51C23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1644" y="1143000"/>
            <a:ext cx="11311467" cy="1614545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GB" dirty="0"/>
              <a:t>描述</a:t>
            </a:r>
            <a:r>
              <a:rPr lang="zh-CN" altLang="en-US" dirty="0"/>
              <a:t>目标客户的痛点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当前是如何解决的？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目前的方法有什么问题或者局限性？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/>
              <a:t>为何现在有机会切入该市场？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EDD53AA-64B6-D448-B4ED-6A5F510D2D9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3277972"/>
            <a:ext cx="5343768" cy="292263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C8EF247-4578-BF4F-88D6-C161F8152A7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05525" y="3277972"/>
            <a:ext cx="5497952" cy="292263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4018012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6E39A4-648D-A841-AA60-CA2587625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团队 </a:t>
            </a:r>
            <a:r>
              <a:rPr kumimoji="1" lang="en-US" altLang="zh-CN" dirty="0"/>
              <a:t>Team</a:t>
            </a:r>
            <a:endParaRPr kumimoji="1"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8FD4977-E2C5-8B4E-B98A-1169AFE607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143000"/>
            <a:ext cx="4207934" cy="3281026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/>
              <a:t>注意团队人员的背景信息真实可信</a:t>
            </a:r>
            <a:endParaRPr kumimoji="1"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/>
              <a:t>突出过往履历的亮点</a:t>
            </a:r>
            <a:endParaRPr kumimoji="1"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/>
              <a:t>团队成员能力互补</a:t>
            </a:r>
            <a:endParaRPr kumimoji="1"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/>
              <a:t>有过往合作经验和深厚纽带</a:t>
            </a:r>
            <a:endParaRPr kumimoji="1"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/>
              <a:t>团队成员背景与项目方向密切相关</a:t>
            </a:r>
            <a:endParaRPr kumimoji="1"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/>
              <a:t>全职为主，兼职人员有入职计划或加以说明</a:t>
            </a:r>
            <a:endParaRPr kumimoji="1"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/>
              <a:t>必要时说明团队股权结构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D67D3A5-CDF8-F440-A5D4-D25D6F787E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07261" y="3700996"/>
            <a:ext cx="4867275" cy="292153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5FE633A-B856-1843-8153-0997B0CC35A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86698" y="1199616"/>
            <a:ext cx="4533658" cy="2921534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5650994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39850</TotalTime>
  <Words>1590</Words>
  <Application>Microsoft Macintosh PowerPoint</Application>
  <PresentationFormat>宽屏</PresentationFormat>
  <Paragraphs>139</Paragraphs>
  <Slides>28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32" baseType="lpstr">
      <vt:lpstr>宋体</vt:lpstr>
      <vt:lpstr>Arial</vt:lpstr>
      <vt:lpstr>Calibri</vt:lpstr>
      <vt:lpstr>Office Theme</vt:lpstr>
      <vt:lpstr>从0到1</vt:lpstr>
      <vt:lpstr>什么是BP（商业计划书）</vt:lpstr>
      <vt:lpstr>BP的关键要素</vt:lpstr>
      <vt:lpstr>常见的BP章节组织顺序</vt:lpstr>
      <vt:lpstr>投资人查看BP的统计</vt:lpstr>
      <vt:lpstr>项目概要 Summary</vt:lpstr>
      <vt:lpstr>使命：Company purpose</vt:lpstr>
      <vt:lpstr>问题：Problem </vt:lpstr>
      <vt:lpstr>团队 Team</vt:lpstr>
      <vt:lpstr>产品与方案 Solution</vt:lpstr>
      <vt:lpstr>竞争对手 Competition</vt:lpstr>
      <vt:lpstr>商业模式 Business model</vt:lpstr>
      <vt:lpstr>市场潜力 Market potential</vt:lpstr>
      <vt:lpstr>财务运营数据 Financials</vt:lpstr>
      <vt:lpstr>愿景与规划 Vision</vt:lpstr>
      <vt:lpstr>融资方案</vt:lpstr>
      <vt:lpstr>其他需要注意的点：</vt:lpstr>
      <vt:lpstr>一个典型的早期项目募资过程</vt:lpstr>
      <vt:lpstr>关注接触投资人的质量，而不是数量</vt:lpstr>
      <vt:lpstr>如何规划早期融资</vt:lpstr>
      <vt:lpstr>Angel（天使） vs Seed firm（种子基金）</vt:lpstr>
      <vt:lpstr>Firm Rounds: Rarer but Better</vt:lpstr>
      <vt:lpstr>A轮融资</vt:lpstr>
      <vt:lpstr>鸿沟理论与技术/市场成熟度曲线</vt:lpstr>
      <vt:lpstr>早期企业成长曲线</vt:lpstr>
      <vt:lpstr>Gartner信息技术Hype Cycle</vt:lpstr>
      <vt:lpstr>科技创业如同从北坡攀登高山</vt:lpstr>
      <vt:lpstr>关于高科技创业的推荐读物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wangjuanjuan</dc:creator>
  <cp:lastModifiedBy>Haiquan Wang</cp:lastModifiedBy>
  <cp:revision>1338</cp:revision>
  <cp:lastPrinted>2019-12-28T14:49:35Z</cp:lastPrinted>
  <dcterms:created xsi:type="dcterms:W3CDTF">2016-07-23T07:53:50Z</dcterms:created>
  <dcterms:modified xsi:type="dcterms:W3CDTF">2023-04-17T10:35:38Z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2016-07-07T00:00:00Z</vt:filetime>
  </property>
  <property fmtid="{D5CDD505-2E9C-101B-9397-08002B2CF9AE}" pid="3" name="Creator">
    <vt:lpwstr>Microsoft® PowerPoint® 2013</vt:lpwstr>
  </property>
  <property fmtid="{D5CDD505-2E9C-101B-9397-08002B2CF9AE}" pid="4" name="LastSaved">
    <vt:filetime>2016-07-22T00:00:00Z</vt:filetime>
  </property>
</Properties>
</file>